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90" r:id="rId14"/>
    <p:sldId id="291" r:id="rId15"/>
    <p:sldId id="281" r:id="rId16"/>
    <p:sldId id="28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2D3EEC-69E6-4252-9A85-D355DACD18AF}" v="2" dt="2024-10-08T00:24:50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59002" autoAdjust="0"/>
  </p:normalViewPr>
  <p:slideViewPr>
    <p:cSldViewPr snapToGrid="0" showGuides="1">
      <p:cViewPr varScale="1">
        <p:scale>
          <a:sx n="50" d="100"/>
          <a:sy n="50" d="100"/>
        </p:scale>
        <p:origin x="1365" y="27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lees Nasir" userId="2c742388b703a64b" providerId="LiveId" clId="{B12D3EEC-69E6-4252-9A85-D355DACD18AF}"/>
    <pc:docChg chg="modSld">
      <pc:chgData name="Jalees Nasir" userId="2c742388b703a64b" providerId="LiveId" clId="{B12D3EEC-69E6-4252-9A85-D355DACD18AF}" dt="2024-10-08T19:44:04.490" v="29" actId="20577"/>
      <pc:docMkLst>
        <pc:docMk/>
      </pc:docMkLst>
      <pc:sldChg chg="delSp modTransition modAnim modNotesTx">
        <pc:chgData name="Jalees Nasir" userId="2c742388b703a64b" providerId="LiveId" clId="{B12D3EEC-69E6-4252-9A85-D355DACD18AF}" dt="2024-10-08T19:43:29.587" v="11" actId="20577"/>
        <pc:sldMkLst>
          <pc:docMk/>
          <pc:sldMk cId="374654701" sldId="256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374654701" sldId="256"/>
            <ac:picMk id="56" creationId="{84D2DE3D-E9CE-BF2A-0A68-147CE9AA1535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31.451" v="12" actId="20577"/>
        <pc:sldMkLst>
          <pc:docMk/>
          <pc:sldMk cId="2051304130" sldId="257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2051304130" sldId="257"/>
            <ac:picMk id="54" creationId="{13168697-035B-6489-2D7A-E7A2C110ADFF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33.112" v="13" actId="20577"/>
        <pc:sldMkLst>
          <pc:docMk/>
          <pc:sldMk cId="2243751027" sldId="260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2243751027" sldId="260"/>
            <ac:picMk id="46" creationId="{2E30DB0E-FAEC-417C-B460-D7D97A8EA5BC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34.623" v="14" actId="20577"/>
        <pc:sldMkLst>
          <pc:docMk/>
          <pc:sldMk cId="84098217" sldId="261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84098217" sldId="261"/>
            <ac:picMk id="45" creationId="{D118EA96-B766-22A7-0698-4EC903A1D2E9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36.104" v="15" actId="20577"/>
        <pc:sldMkLst>
          <pc:docMk/>
          <pc:sldMk cId="286432708" sldId="262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286432708" sldId="262"/>
            <ac:picMk id="32" creationId="{D3E88426-9DA3-C08B-6754-C2419DC858D9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37.501" v="16" actId="20577"/>
        <pc:sldMkLst>
          <pc:docMk/>
          <pc:sldMk cId="1457142947" sldId="264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1457142947" sldId="264"/>
            <ac:picMk id="29" creationId="{BEB06979-3DDA-8583-F990-D5C9160225F2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38.962" v="17" actId="20577"/>
        <pc:sldMkLst>
          <pc:docMk/>
          <pc:sldMk cId="1096132853" sldId="265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1096132853" sldId="265"/>
            <ac:picMk id="15" creationId="{103ED95E-6C94-B19C-01BE-2ECD6E0CEA79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42.803" v="18" actId="20577"/>
        <pc:sldMkLst>
          <pc:docMk/>
          <pc:sldMk cId="1745951724" sldId="266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1745951724" sldId="266"/>
            <ac:picMk id="30" creationId="{049E9AC4-5F99-37CF-1FC7-67C81B953934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46.192" v="21" actId="20577"/>
        <pc:sldMkLst>
          <pc:docMk/>
          <pc:sldMk cId="2948656695" sldId="267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2948656695" sldId="267"/>
            <ac:picMk id="13" creationId="{0F922E58-0592-CC62-253A-04754FE5EC95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48.183" v="22" actId="20577"/>
        <pc:sldMkLst>
          <pc:docMk/>
          <pc:sldMk cId="4261938185" sldId="268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4261938185" sldId="268"/>
            <ac:picMk id="30" creationId="{3EAE2ADC-13F8-CB5C-6957-3A5F8BEECCE7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50.153" v="23" actId="20577"/>
        <pc:sldMkLst>
          <pc:docMk/>
          <pc:sldMk cId="1255688351" sldId="269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1255688351" sldId="269"/>
            <ac:picMk id="21" creationId="{8C264861-A7DF-0CEB-AB7B-4DAD41D42896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52.665" v="24" actId="20577"/>
        <pc:sldMkLst>
          <pc:docMk/>
          <pc:sldMk cId="67921155" sldId="271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67921155" sldId="271"/>
            <ac:picMk id="19" creationId="{D82816C3-F8B6-8AE8-3AC6-4D8528A9366F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59.604" v="27" actId="20577"/>
        <pc:sldMkLst>
          <pc:docMk/>
          <pc:sldMk cId="769231002" sldId="281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769231002" sldId="281"/>
            <ac:picMk id="7" creationId="{5080FADD-5F10-851E-F576-DB9AF30EC346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4:02.068" v="28" actId="20577"/>
        <pc:sldMkLst>
          <pc:docMk/>
          <pc:sldMk cId="3660895407" sldId="288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3660895407" sldId="288"/>
            <ac:picMk id="8" creationId="{0937158E-5DF2-79E8-07E9-2F915A0D23D2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4:04.490" v="29" actId="20577"/>
        <pc:sldMkLst>
          <pc:docMk/>
          <pc:sldMk cId="1604295901" sldId="289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1604295901" sldId="289"/>
            <ac:picMk id="6" creationId="{B1662915-A04B-CB11-92A5-7CEA2BC6AB32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54.782" v="25" actId="20577"/>
        <pc:sldMkLst>
          <pc:docMk/>
          <pc:sldMk cId="939113384" sldId="290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939113384" sldId="290"/>
            <ac:picMk id="21" creationId="{EBF431CB-CCDD-B82D-74C5-DD9EE32F513D}"/>
          </ac:picMkLst>
        </pc:picChg>
      </pc:sldChg>
      <pc:sldChg chg="delSp modTransition modAnim modNotesTx">
        <pc:chgData name="Jalees Nasir" userId="2c742388b703a64b" providerId="LiveId" clId="{B12D3EEC-69E6-4252-9A85-D355DACD18AF}" dt="2024-10-08T19:43:57.361" v="26" actId="20577"/>
        <pc:sldMkLst>
          <pc:docMk/>
          <pc:sldMk cId="3291114266" sldId="291"/>
        </pc:sldMkLst>
        <pc:picChg chg="del">
          <ac:chgData name="Jalees Nasir" userId="2c742388b703a64b" providerId="LiveId" clId="{B12D3EEC-69E6-4252-9A85-D355DACD18AF}" dt="2024-10-08T00:24:46.814" v="0"/>
          <ac:picMkLst>
            <pc:docMk/>
            <pc:sldMk cId="3291114266" sldId="291"/>
            <ac:picMk id="9" creationId="{532CC5BB-4F81-CD12-6145-916AF3918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6T15:10:52.3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20935 0 0,'0'0'2232'0'0,"6"3"-2160"0"0,3-6-9360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518E-18EC-4845-9887-F03E6BD3264A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8E96B-2378-4358-87DF-82FBE38656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913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99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7142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497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868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2651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5940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5B51C-B42A-45B0-A0FA-965AEAD5CDA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7269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5B51C-B42A-45B0-A0FA-965AEAD5CDA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97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2236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0645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759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214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01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906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9783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10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8E96B-2378-4358-87DF-82FBE38656B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7653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09D8-0428-CCAE-0409-591A30782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1F8B9-6C8F-10F8-7AE3-2288A569A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03B83-9D4F-ABA5-2FBC-9978F88E7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9706D-A46F-4F02-8BBE-F7B4E0DD1FD4}" type="datetime1">
              <a:rPr lang="en-CA" smtClean="0"/>
              <a:t>2024-10-08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24FB9-8931-205F-1CF8-F9212D069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1C50C-6E98-3068-C6E7-D0458BC77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73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CA70-3A4E-623D-66ED-546235C3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BEB93-28DA-B4F5-22BD-B7AA127F6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DF6FF-2E6E-1BFD-7563-DABA6C927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A4AB4-F5AF-4813-A35C-B046CF8A4EBC}" type="datetime1">
              <a:rPr lang="en-CA" smtClean="0"/>
              <a:t>2024-10-08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08709-29CE-9D7C-B5CC-A5E2D60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73716-F2AA-BAEA-0FA5-5106253A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10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A76EA-2641-9530-7B59-EB9A503F2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D609E-5D99-8E74-2D6B-A08242765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27FBC-8572-505C-35C4-E6E21089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7E97-763D-4CC0-8235-736991925198}" type="datetime1">
              <a:rPr lang="en-CA" smtClean="0"/>
              <a:t>2024-10-08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79191-5CAD-1AD0-8C33-ECE60152E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61663-E5D7-5053-B684-B9445949A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53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8755-ED41-1306-81D9-727A2409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C922-EB8E-A481-D0A2-DC525C6AE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966D-5E94-A33B-1247-36E5D3189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1DCC-ED5E-49A0-9AF6-F3D6A3DF4F8D}" type="datetime1">
              <a:rPr lang="en-CA" smtClean="0"/>
              <a:t>2024-10-08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A537F-32E4-DBF5-9D88-7DBF3F528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3766E-0372-DA21-7FE3-1F85306D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753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4915-D38F-698C-FD6B-ABA1A01E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1992-9B33-D1B4-19F9-FFCE08E56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BD7B5-E4C3-72F3-059E-B4145C8E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5CA6-D4C1-4459-A193-DAFD0F6ADB25}" type="datetime1">
              <a:rPr lang="en-CA" smtClean="0"/>
              <a:t>2024-10-08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D216-ACAB-22A9-21AD-47827825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E831D-62F3-80CA-8C35-F89F7AC1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275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F5FB-FA52-45A3-BA16-0FD0FA9A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4B346-D224-9082-CF8B-D5501A0CB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D5074-5E6E-FFB7-C51B-48E3D0125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412EA-D997-7B28-A16B-12925624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6D15-BF7F-445E-AF5B-42BE71B064ED}" type="datetime1">
              <a:rPr lang="en-CA" smtClean="0"/>
              <a:t>2024-10-08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20E28-7073-1433-730D-13ECCF5FB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D0731-5CF9-54E7-2CDB-FBE8B8A2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32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7F65-1B54-EA59-6BED-005E459BE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A0F29-644C-436F-D745-4287DE915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C8036-8A00-7599-2E90-918006511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FF507-AF23-5C1C-1D42-798014C86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2BCD4-4E04-71D2-231A-AC186DF37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E7BC2-3A30-3EE6-A845-FEF673A2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B2DD-3546-4482-8BB6-1801FA1D3F05}" type="datetime1">
              <a:rPr lang="en-CA" smtClean="0"/>
              <a:t>2024-10-08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3EB8C-C0C5-41AD-AEE0-4AFCD61DA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1CDA3-BBF1-103F-F473-646E4831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992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7BD8-F4D5-6D04-65E1-6FF3A47C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519BA-A7C1-4BAE-9F59-A189AA1D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57D36-E2A5-4639-98EA-E012E406BFDE}" type="datetime1">
              <a:rPr lang="en-CA" smtClean="0"/>
              <a:t>2024-10-08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E4F3F-4550-458A-B103-7FE434C78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BA17E-A6C2-5880-75B4-A364F13F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94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E40E5-3DF0-5B4A-6D92-E44F340C7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1F7F-AA9C-4AEF-9A8B-E92F5F5A78F4}" type="datetime1">
              <a:rPr lang="en-CA" smtClean="0"/>
              <a:t>2024-10-08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1BF74-BC31-8D85-2771-ED451E9F1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BEA07-24A7-1167-64AC-09A75D37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62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7FF2-7D44-FE0C-107B-8D2944E9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1C44C-4BF8-52C3-5E7E-FEC13EACB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03CF7-D4BC-567C-1614-A590DBAF7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7BF6D-39CE-E40F-C5E1-47731BDF8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776D-C638-4CDD-A60D-7FBF435E9ED8}" type="datetime1">
              <a:rPr lang="en-CA" smtClean="0"/>
              <a:t>2024-10-08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043D7-8CA1-EE83-EE3A-96A31536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E3317-B693-1020-62F1-C23E28A7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670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304F-8DB9-66EC-FE1E-50429AEF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6CDF66-384F-2108-5DD5-9655463C1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D9FDD-C11F-5BBB-D822-E43DB5FDC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6E057-97B0-9F67-0965-26325530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E010-AFB6-45E9-B5F9-D36A624C5371}" type="datetime1">
              <a:rPr lang="en-CA" smtClean="0"/>
              <a:t>2024-10-08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CAEE6-6814-74A2-17BC-05D3C9E2B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88925-9CE8-DE7D-5FE7-6C34A145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99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1436B-EC23-1051-0990-06CEF2A7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E5E6-2A6E-FB71-8509-D753FF64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04E93-86E2-A401-2304-0489946E5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1B18FA-854E-43D2-A7BE-00676D03346D}" type="datetime1">
              <a:rPr lang="en-CA" smtClean="0"/>
              <a:t>2024-10-08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A8FAC-FC24-CEAB-57F5-76B72A44A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C6924-9201-8E0A-9494-1E42973DD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32323D-5A95-4FD6-BC20-DE6E8BEF9D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740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0.png"/><Relationship Id="rId12" Type="http://schemas.openxmlformats.org/officeDocument/2006/relationships/image" Target="../media/image33.png"/><Relationship Id="rId2" Type="http://schemas.openxmlformats.org/officeDocument/2006/relationships/tags" Target="../tags/tag8.xml"/><Relationship Id="rId1" Type="http://schemas.openxmlformats.org/officeDocument/2006/relationships/themeOverride" Target="../theme/themeOverride1.xml"/><Relationship Id="rId11" Type="http://schemas.openxmlformats.org/officeDocument/2006/relationships/hyperlink" Target="https://www.wisc-online.com/asset-repository/viewasset?id=1588" TargetMode="External"/><Relationship Id="rId5" Type="http://schemas.openxmlformats.org/officeDocument/2006/relationships/customXml" Target="../ink/ink1.xml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16.xml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5F46-98C9-5BAD-B537-7300824B90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/>
              <a:t>Pandemonium at a Viral Fishing Expedition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8F9A1-E59E-86C2-89CA-DAE4E6E27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27914"/>
          </a:xfrm>
        </p:spPr>
        <p:txBody>
          <a:bodyPr>
            <a:normAutofit/>
          </a:bodyPr>
          <a:lstStyle/>
          <a:p>
            <a:r>
              <a:rPr lang="en-CA" b="1" dirty="0"/>
              <a:t>The personal challenges going into viral surveillance</a:t>
            </a:r>
          </a:p>
          <a:p>
            <a:r>
              <a:rPr lang="en-CA" dirty="0"/>
              <a:t>Jalees Nasir</a:t>
            </a:r>
          </a:p>
          <a:p>
            <a:r>
              <a:rPr lang="en-CA" dirty="0" err="1"/>
              <a:t>Biochem</a:t>
            </a:r>
            <a:r>
              <a:rPr lang="en-CA" dirty="0"/>
              <a:t> 3BP3</a:t>
            </a:r>
          </a:p>
          <a:p>
            <a:r>
              <a:rPr lang="en-CA" dirty="0"/>
              <a:t>October 8,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DDAF9-1A86-1C0F-CD9F-08702FE6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65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4267-3B7D-EFCB-4716-BE971A95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1A97-829A-86C0-A12F-EDDD24220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C4F51-ACB4-E383-E515-A16AF432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10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C7FF8-BD5E-837C-964A-F50058C45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9" y="0"/>
            <a:ext cx="9964541" cy="6287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AB28F-218A-FE36-DF09-6833B526FB54}"/>
              </a:ext>
            </a:extLst>
          </p:cNvPr>
          <p:cNvSpPr txBox="1"/>
          <p:nvPr/>
        </p:nvSpPr>
        <p:spPr>
          <a:xfrm>
            <a:off x="8177985" y="1646238"/>
            <a:ext cx="3879056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January 11, 2020:</a:t>
            </a:r>
          </a:p>
          <a:p>
            <a:pPr algn="ctr"/>
            <a:r>
              <a:rPr lang="en-CA" sz="2000" dirty="0"/>
              <a:t>I test a crude bait set (1+ million molecular fish hooks) and demonstrate the best HSPs were linked with Coronaviridae genomes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8DC159-2A95-0253-2F46-D7E1038712EB}"/>
              </a:ext>
            </a:extLst>
          </p:cNvPr>
          <p:cNvGrpSpPr/>
          <p:nvPr/>
        </p:nvGrpSpPr>
        <p:grpSpPr>
          <a:xfrm>
            <a:off x="0" y="76472"/>
            <a:ext cx="8074208" cy="6245392"/>
            <a:chOff x="0" y="76472"/>
            <a:chExt cx="8074208" cy="62453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E52E12-0036-AE02-2F44-5AD3D9AA4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3685"/>
            <a:stretch/>
          </p:blipFill>
          <p:spPr>
            <a:xfrm>
              <a:off x="0" y="76472"/>
              <a:ext cx="8074208" cy="62453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274DB2-48C7-0667-7EA7-24C6BE8B09ED}"/>
                </a:ext>
              </a:extLst>
            </p:cNvPr>
            <p:cNvSpPr txBox="1"/>
            <p:nvPr/>
          </p:nvSpPr>
          <p:spPr>
            <a:xfrm>
              <a:off x="3929062" y="296152"/>
              <a:ext cx="330279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b="1" dirty="0"/>
                <a:t>Very small proportion of the set aligns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b="1" dirty="0"/>
                <a:t>Estimated 0.4% of all Coronaviridae-linked bait sequences aligned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6193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80FEE0-7E7B-DC85-AE69-EC1AA158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SARS-CoV-2 Bait Capture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F1C85-EB27-2C60-FE16-ED8D358FA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323161" cy="1804679"/>
          </a:xfrm>
        </p:spPr>
        <p:txBody>
          <a:bodyPr>
            <a:normAutofit/>
          </a:bodyPr>
          <a:lstStyle/>
          <a:p>
            <a:r>
              <a:rPr lang="en-CA" sz="2000" dirty="0"/>
              <a:t>https://github.com/jaleezyy/covid-19-baits</a:t>
            </a:r>
          </a:p>
          <a:p>
            <a:r>
              <a:rPr lang="en-CA" sz="2000" dirty="0"/>
              <a:t>A total of 1,310 80-mer “fish hooks” focusing on SARS-CoV-2</a:t>
            </a:r>
          </a:p>
          <a:p>
            <a:r>
              <a:rPr lang="en-CA" sz="2000" dirty="0"/>
              <a:t>Average depth of coverage = 3.4x across examined genomes</a:t>
            </a:r>
          </a:p>
          <a:p>
            <a:endParaRPr lang="en-CA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B23D4E-B85F-9ED9-6105-0F1D3946A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630305"/>
            <a:ext cx="10515600" cy="2546658"/>
          </a:xfrm>
        </p:spPr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2E803-1C45-B2BC-F94B-DF6F3DDD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11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7ABD3-466D-0132-3B26-72A5E5AFE745}"/>
              </a:ext>
            </a:extLst>
          </p:cNvPr>
          <p:cNvSpPr txBox="1"/>
          <p:nvPr/>
        </p:nvSpPr>
        <p:spPr>
          <a:xfrm>
            <a:off x="0" y="6611779"/>
            <a:ext cx="47101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latin typeface="Calibri"/>
                <a:ea typeface="Calibri"/>
                <a:cs typeface="Calibri"/>
                <a:sym typeface="Calibri"/>
              </a:rPr>
              <a:t>Nasir et al. 2020. </a:t>
            </a:r>
            <a:r>
              <a:rPr lang="en-CA" sz="1000" i="1" dirty="0">
                <a:latin typeface="Calibri"/>
                <a:ea typeface="Calibri"/>
                <a:cs typeface="Calibri"/>
                <a:sym typeface="Calibri"/>
              </a:rPr>
              <a:t>Preprints</a:t>
            </a:r>
            <a:r>
              <a:rPr lang="en-CA" sz="1000" dirty="0">
                <a:latin typeface="Calibri"/>
                <a:ea typeface="Calibri"/>
                <a:cs typeface="Calibri"/>
                <a:sym typeface="Calibri"/>
              </a:rPr>
              <a:t> 2020, 2020020385.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4001EE-3B97-792F-68FC-8025A0DC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51" t="12042" r="30532"/>
          <a:stretch/>
        </p:blipFill>
        <p:spPr>
          <a:xfrm>
            <a:off x="8346613" y="112148"/>
            <a:ext cx="3352172" cy="30726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0AA9300-E5A2-3424-C320-FF737750CE84}"/>
              </a:ext>
            </a:extLst>
          </p:cNvPr>
          <p:cNvGrpSpPr/>
          <p:nvPr/>
        </p:nvGrpSpPr>
        <p:grpSpPr>
          <a:xfrm>
            <a:off x="395785" y="3332664"/>
            <a:ext cx="11303000" cy="3317309"/>
            <a:chOff x="0" y="2446940"/>
            <a:chExt cx="11303000" cy="331730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4D01CD1-E9F8-E7C1-711D-EDAF6B8EBD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866"/>
            <a:stretch/>
          </p:blipFill>
          <p:spPr bwMode="auto">
            <a:xfrm>
              <a:off x="0" y="2446940"/>
              <a:ext cx="11303000" cy="2546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D7A2C555-9189-80F0-E26D-88D52BF06F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67" b="36319"/>
            <a:stretch/>
          </p:blipFill>
          <p:spPr bwMode="auto">
            <a:xfrm>
              <a:off x="0" y="4974588"/>
              <a:ext cx="11303000" cy="789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E7CBC29-1725-C835-DD13-31DBF2A9B267}"/>
              </a:ext>
            </a:extLst>
          </p:cNvPr>
          <p:cNvSpPr/>
          <p:nvPr/>
        </p:nvSpPr>
        <p:spPr>
          <a:xfrm>
            <a:off x="1740090" y="6356350"/>
            <a:ext cx="10242644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D5C7F8-203A-96C4-B97C-CDEB7500BC4B}"/>
              </a:ext>
            </a:extLst>
          </p:cNvPr>
          <p:cNvSpPr txBox="1"/>
          <p:nvPr/>
        </p:nvSpPr>
        <p:spPr>
          <a:xfrm>
            <a:off x="2205819" y="5124287"/>
            <a:ext cx="500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Published in August 2019 that claimed that the bait set could capture novel Coronaviruses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568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CE34BB9-566E-78A3-6548-1165DF98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91" y="136525"/>
            <a:ext cx="7209418" cy="6001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430EF-5546-6B51-61EE-079EFC5A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68FA2-7BBB-6235-BBB0-D93F368BE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2E52C-B02B-1FA5-5177-A6076F84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12</a:t>
            </a:fld>
            <a:endParaRPr lang="en-CA"/>
          </a:p>
        </p:txBody>
      </p:sp>
      <p:pic>
        <p:nvPicPr>
          <p:cNvPr id="9" name="Picture 8" descr="A couple of men sitting at a table with food&#10;&#10;Description automatically generated">
            <a:extLst>
              <a:ext uri="{FF2B5EF4-FFF2-40B4-BE49-F238E27FC236}">
                <a16:creationId xmlns:a16="http://schemas.microsoft.com/office/drawing/2014/main" id="{862C1D45-D71F-7A9E-BA61-78EBB7F42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4" y="1027906"/>
            <a:ext cx="4648408" cy="2746374"/>
          </a:xfrm>
          <a:prstGeom prst="rect">
            <a:avLst/>
          </a:prstGeom>
        </p:spPr>
      </p:pic>
      <p:pic>
        <p:nvPicPr>
          <p:cNvPr id="11" name="Picture 10" descr="A hand holding a paper&#10;&#10;Description automatically generated">
            <a:extLst>
              <a:ext uri="{FF2B5EF4-FFF2-40B4-BE49-F238E27FC236}">
                <a16:creationId xmlns:a16="http://schemas.microsoft.com/office/drawing/2014/main" id="{FA41A6DB-B8C8-C9F0-3188-87A62E59F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9" r="27961"/>
          <a:stretch/>
        </p:blipFill>
        <p:spPr>
          <a:xfrm rot="5400000">
            <a:off x="1706017" y="2394082"/>
            <a:ext cx="1692662" cy="49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1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0D78-F31D-E424-9E09-3432599D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`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F4017-E4F0-5584-D64A-C48FB1C04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216BF-805E-2D6D-11E1-550E54D3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13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2FF9D-43F6-88A8-F512-4633F87CFF24}"/>
              </a:ext>
            </a:extLst>
          </p:cNvPr>
          <p:cNvSpPr txBox="1"/>
          <p:nvPr/>
        </p:nvSpPr>
        <p:spPr>
          <a:xfrm>
            <a:off x="0" y="6562616"/>
            <a:ext cx="3922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Banerjee </a:t>
            </a:r>
            <a:r>
              <a:rPr lang="en-US" sz="1000" i="1" dirty="0"/>
              <a:t>et al</a:t>
            </a:r>
            <a:r>
              <a:rPr lang="en-US" sz="1000" dirty="0"/>
              <a:t>. 2020. </a:t>
            </a:r>
            <a:r>
              <a:rPr lang="en-US" sz="1000" i="1" dirty="0"/>
              <a:t>Emerging Infectious Diseases</a:t>
            </a:r>
            <a:r>
              <a:rPr lang="en-US" sz="1000" dirty="0"/>
              <a:t>, 26, 2054-2063.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DFA93-6920-99F5-F531-C29B95F50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8100"/>
            <a:ext cx="12192000" cy="527314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863852-0B5A-3B64-01B8-9BE835FAE9D7}"/>
              </a:ext>
            </a:extLst>
          </p:cNvPr>
          <p:cNvGrpSpPr/>
          <p:nvPr/>
        </p:nvGrpSpPr>
        <p:grpSpPr>
          <a:xfrm>
            <a:off x="466298" y="884802"/>
            <a:ext cx="11259403" cy="5522822"/>
            <a:chOff x="466298" y="884802"/>
            <a:chExt cx="11259403" cy="55228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798FE1-3456-54BD-1057-E419ABF9B694}"/>
                </a:ext>
              </a:extLst>
            </p:cNvPr>
            <p:cNvGrpSpPr/>
            <p:nvPr/>
          </p:nvGrpSpPr>
          <p:grpSpPr>
            <a:xfrm>
              <a:off x="466298" y="884802"/>
              <a:ext cx="11259403" cy="5522822"/>
              <a:chOff x="368490" y="1276066"/>
              <a:chExt cx="11259403" cy="552282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1CAFED4-A302-6728-847E-AA0DE1F04648}"/>
                  </a:ext>
                </a:extLst>
              </p:cNvPr>
              <p:cNvSpPr/>
              <p:nvPr/>
            </p:nvSpPr>
            <p:spPr>
              <a:xfrm>
                <a:off x="368490" y="1276066"/>
                <a:ext cx="11259403" cy="55228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pic>
            <p:nvPicPr>
              <p:cNvPr id="5" name="Picture 4" descr="A picture containing treemap chart&#10;&#10;Description automatically generated">
                <a:extLst>
                  <a:ext uri="{FF2B5EF4-FFF2-40B4-BE49-F238E27FC236}">
                    <a16:creationId xmlns:a16="http://schemas.microsoft.com/office/drawing/2014/main" id="{3320F3A8-C783-8BFF-68EB-74E3BCB73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662" y="1452630"/>
                <a:ext cx="5112071" cy="3045942"/>
              </a:xfrm>
              <a:prstGeom prst="rect">
                <a:avLst/>
              </a:prstGeom>
            </p:spPr>
          </p:pic>
          <p:pic>
            <p:nvPicPr>
              <p:cNvPr id="6" name="Picture 5" descr="Table&#10;&#10;Description automatically generated">
                <a:extLst>
                  <a:ext uri="{FF2B5EF4-FFF2-40B4-BE49-F238E27FC236}">
                    <a16:creationId xmlns:a16="http://schemas.microsoft.com/office/drawing/2014/main" id="{27012345-4F38-DE95-D756-B0F007F30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6635" y="2122949"/>
                <a:ext cx="5423338" cy="3394629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000741-9815-D1AF-3F21-F2E567B7A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8462"/>
            <a:stretch/>
          </p:blipFill>
          <p:spPr>
            <a:xfrm>
              <a:off x="1561395" y="4195130"/>
              <a:ext cx="3530220" cy="203983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391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3E54-71E8-D035-E80A-D1AC431D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48307-480B-BD92-1619-F5CEF6739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EE1DF-64AB-5250-2348-DC17E652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14</a:t>
            </a:fld>
            <a:endParaRPr lang="en-CA"/>
          </a:p>
        </p:txBody>
      </p:sp>
      <p:pic>
        <p:nvPicPr>
          <p:cNvPr id="10" name="Picture 9" descr="A group of men standing in front of a brick wall&#10;&#10;Description automatically generated">
            <a:extLst>
              <a:ext uri="{FF2B5EF4-FFF2-40B4-BE49-F238E27FC236}">
                <a16:creationId xmlns:a16="http://schemas.microsoft.com/office/drawing/2014/main" id="{B26FF5F1-C1D4-9198-6B56-D84D6BC90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15" y="2266628"/>
            <a:ext cx="8143164" cy="4580530"/>
          </a:xfrm>
          <a:prstGeom prst="rect">
            <a:avLst/>
          </a:prstGeom>
        </p:spPr>
      </p:pic>
      <p:pic>
        <p:nvPicPr>
          <p:cNvPr id="8" name="Picture 7" descr="A person standing in front of a buffet&#10;&#10;Description automatically generated">
            <a:extLst>
              <a:ext uri="{FF2B5EF4-FFF2-40B4-BE49-F238E27FC236}">
                <a16:creationId xmlns:a16="http://schemas.microsoft.com/office/drawing/2014/main" id="{2EAEBD29-A4E7-9563-4166-C741DB4A3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" y="39350"/>
            <a:ext cx="4285036" cy="3213776"/>
          </a:xfrm>
          <a:prstGeom prst="rect">
            <a:avLst/>
          </a:prstGeom>
        </p:spPr>
      </p:pic>
      <p:pic>
        <p:nvPicPr>
          <p:cNvPr id="6" name="Picture 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31B1112-A3E9-51FC-E5DE-AD74FC49B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00" y="39350"/>
            <a:ext cx="4286399" cy="32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14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69D7B0-4473-46C9-8F24-F5185429D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23" y="376276"/>
            <a:ext cx="5556312" cy="5980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4954-1BDB-494B-A76C-5A9BDEB48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963"/>
            <a:ext cx="5705104" cy="1325563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SIGNAL:</a:t>
            </a:r>
            <a:br>
              <a:rPr lang="en-CA" b="1" dirty="0"/>
            </a:br>
            <a:r>
              <a:rPr lang="en-CA" b="1" dirty="0"/>
              <a:t>SARS-CoV-2 Illumina </a:t>
            </a:r>
            <a:r>
              <a:rPr lang="en-CA" b="1" dirty="0" err="1"/>
              <a:t>GeNome</a:t>
            </a:r>
            <a:r>
              <a:rPr lang="en-CA" b="1" dirty="0"/>
              <a:t> Assembly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5513-FA9C-4331-8303-69D9AFFD6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106"/>
            <a:ext cx="4996738" cy="3973474"/>
          </a:xfrm>
        </p:spPr>
        <p:txBody>
          <a:bodyPr/>
          <a:lstStyle/>
          <a:p>
            <a:pPr marL="0" indent="0">
              <a:buNone/>
            </a:pPr>
            <a:r>
              <a:rPr lang="en-CA" sz="2000" dirty="0"/>
              <a:t>https://github.com/jaleezyy/covid-19-signal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6F3D-A443-44EA-BB0C-35D3A31A0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932F-F447-4CEC-A4F9-035E396BDB07}" type="slidenum">
              <a:rPr lang="en-CA" smtClean="0"/>
              <a:t>15</a:t>
            </a:fld>
            <a:endParaRPr lang="en-C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F72413-A774-498C-BE52-930FC77DDD9D}"/>
              </a:ext>
            </a:extLst>
          </p:cNvPr>
          <p:cNvSpPr txBox="1"/>
          <p:nvPr/>
        </p:nvSpPr>
        <p:spPr>
          <a:xfrm>
            <a:off x="16231" y="657548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Flowchart created by Emily </a:t>
            </a:r>
            <a:r>
              <a:rPr lang="en-CA" sz="1200" dirty="0" err="1"/>
              <a:t>Panousis</a:t>
            </a:r>
            <a:endParaRPr lang="en-CA" sz="1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77654E-CA0B-F78B-822E-FBDC749FD672}"/>
              </a:ext>
            </a:extLst>
          </p:cNvPr>
          <p:cNvGrpSpPr/>
          <p:nvPr/>
        </p:nvGrpSpPr>
        <p:grpSpPr>
          <a:xfrm>
            <a:off x="354539" y="4812867"/>
            <a:ext cx="2307471" cy="1750462"/>
            <a:chOff x="438440" y="2941032"/>
            <a:chExt cx="2020567" cy="1532816"/>
          </a:xfrm>
        </p:grpSpPr>
        <p:pic>
          <p:nvPicPr>
            <p:cNvPr id="45" name="Google Shape;692;p59">
              <a:extLst>
                <a:ext uri="{FF2B5EF4-FFF2-40B4-BE49-F238E27FC236}">
                  <a16:creationId xmlns:a16="http://schemas.microsoft.com/office/drawing/2014/main" id="{0370D87A-07A2-4C65-90B2-752F80C255B7}"/>
                </a:ext>
              </a:extLst>
            </p:cNvPr>
            <p:cNvPicPr preferRelativeResize="0"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5"/>
            <a:stretch/>
          </p:blipFill>
          <p:spPr>
            <a:xfrm>
              <a:off x="438440" y="2941032"/>
              <a:ext cx="1773221" cy="130775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sp>
          <p:nvSpPr>
            <p:cNvPr id="47" name="Google Shape;693;p59">
              <a:extLst>
                <a:ext uri="{FF2B5EF4-FFF2-40B4-BE49-F238E27FC236}">
                  <a16:creationId xmlns:a16="http://schemas.microsoft.com/office/drawing/2014/main" id="{C8E11F2A-0DAE-467F-AED3-86075356895E}"/>
                </a:ext>
              </a:extLst>
            </p:cNvPr>
            <p:cNvSpPr txBox="1"/>
            <p:nvPr/>
          </p:nvSpPr>
          <p:spPr>
            <a:xfrm>
              <a:off x="829562" y="4243016"/>
              <a:ext cx="16294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ea typeface="Calibri"/>
                  <a:cs typeface="Arial" panose="020B0604020202020204" pitchFamily="34" charset="0"/>
                  <a:sym typeface="Calibri"/>
                </a:rPr>
                <a:t>Amos </a:t>
              </a:r>
              <a:r>
                <a:rPr lang="en-US" sz="1200" dirty="0" err="1">
                  <a:ea typeface="Calibri"/>
                  <a:cs typeface="Arial" panose="020B0604020202020204" pitchFamily="34" charset="0"/>
                  <a:sym typeface="Calibri"/>
                </a:rPr>
                <a:t>Raphenya</a:t>
              </a:r>
              <a:endParaRPr sz="12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C22F99-03A2-ECC3-8FFA-E2F71F924577}"/>
              </a:ext>
            </a:extLst>
          </p:cNvPr>
          <p:cNvGrpSpPr/>
          <p:nvPr/>
        </p:nvGrpSpPr>
        <p:grpSpPr>
          <a:xfrm>
            <a:off x="2307507" y="2689469"/>
            <a:ext cx="1907927" cy="2019725"/>
            <a:chOff x="2307507" y="2689469"/>
            <a:chExt cx="1907927" cy="2019725"/>
          </a:xfrm>
        </p:grpSpPr>
        <p:pic>
          <p:nvPicPr>
            <p:cNvPr id="49" name="Picture 48" descr="A person wearing a hat&#10;&#10;Description automatically generated">
              <a:extLst>
                <a:ext uri="{FF2B5EF4-FFF2-40B4-BE49-F238E27FC236}">
                  <a16:creationId xmlns:a16="http://schemas.microsoft.com/office/drawing/2014/main" id="{8F068FF8-BE05-4063-AF28-99844D20B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7507" y="2689469"/>
              <a:ext cx="1738482" cy="173848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51" name="Google Shape;693;p59">
              <a:extLst>
                <a:ext uri="{FF2B5EF4-FFF2-40B4-BE49-F238E27FC236}">
                  <a16:creationId xmlns:a16="http://schemas.microsoft.com/office/drawing/2014/main" id="{BABDDF03-1F0B-4DC4-A8CB-4C80FB476961}"/>
                </a:ext>
              </a:extLst>
            </p:cNvPr>
            <p:cNvSpPr txBox="1"/>
            <p:nvPr/>
          </p:nvSpPr>
          <p:spPr>
            <a:xfrm>
              <a:off x="2307507" y="4478362"/>
              <a:ext cx="1907927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ea typeface="Calibri"/>
                  <a:cs typeface="Arial" panose="020B0604020202020204" pitchFamily="34" charset="0"/>
                  <a:sym typeface="Calibri"/>
                </a:rPr>
                <a:t>Finlay Maguire (Dalhousie)</a:t>
              </a:r>
              <a:endParaRPr sz="12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43DE6F-2CFF-4E0C-0377-2B5261945EE7}"/>
              </a:ext>
            </a:extLst>
          </p:cNvPr>
          <p:cNvGrpSpPr/>
          <p:nvPr/>
        </p:nvGrpSpPr>
        <p:grpSpPr>
          <a:xfrm>
            <a:off x="2707910" y="4988463"/>
            <a:ext cx="2914586" cy="1620121"/>
            <a:chOff x="1577650" y="4907472"/>
            <a:chExt cx="2914586" cy="1620121"/>
          </a:xfrm>
        </p:grpSpPr>
        <p:pic>
          <p:nvPicPr>
            <p:cNvPr id="53" name="Picture 52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F3940C50-3C67-4641-B79E-9AC2B1C0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7650" y="4907472"/>
              <a:ext cx="2914586" cy="136843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55" name="Google Shape;693;p59">
              <a:extLst>
                <a:ext uri="{FF2B5EF4-FFF2-40B4-BE49-F238E27FC236}">
                  <a16:creationId xmlns:a16="http://schemas.microsoft.com/office/drawing/2014/main" id="{CD79CE44-F936-49C8-9B2C-37090E6C4165}"/>
                </a:ext>
              </a:extLst>
            </p:cNvPr>
            <p:cNvSpPr txBox="1"/>
            <p:nvPr/>
          </p:nvSpPr>
          <p:spPr>
            <a:xfrm>
              <a:off x="1785144" y="6296761"/>
              <a:ext cx="24995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ea typeface="Calibri"/>
                  <a:cs typeface="Arial" panose="020B0604020202020204" pitchFamily="34" charset="0"/>
                  <a:sym typeface="Calibri"/>
                </a:rPr>
                <a:t>Kendrick Smith (Perimeter Institute)</a:t>
              </a:r>
              <a:endParaRPr sz="12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B6A2AE-43A7-07FE-19B0-B9C862F274BA}"/>
              </a:ext>
            </a:extLst>
          </p:cNvPr>
          <p:cNvGrpSpPr/>
          <p:nvPr/>
        </p:nvGrpSpPr>
        <p:grpSpPr>
          <a:xfrm>
            <a:off x="4310636" y="2697873"/>
            <a:ext cx="2137490" cy="2043557"/>
            <a:chOff x="4310636" y="2697873"/>
            <a:chExt cx="2137490" cy="2043557"/>
          </a:xfrm>
        </p:grpSpPr>
        <p:pic>
          <p:nvPicPr>
            <p:cNvPr id="57" name="Picture 56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9D83AED4-1DB8-4B83-B859-1BF7A991C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0636" y="2697873"/>
              <a:ext cx="1812725" cy="18127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59" name="Google Shape;693;p59">
              <a:extLst>
                <a:ext uri="{FF2B5EF4-FFF2-40B4-BE49-F238E27FC236}">
                  <a16:creationId xmlns:a16="http://schemas.microsoft.com/office/drawing/2014/main" id="{27A84810-5B2F-4CD9-B7A4-2B37F9B40A5A}"/>
                </a:ext>
              </a:extLst>
            </p:cNvPr>
            <p:cNvSpPr txBox="1"/>
            <p:nvPr/>
          </p:nvSpPr>
          <p:spPr>
            <a:xfrm>
              <a:off x="4540199" y="4510598"/>
              <a:ext cx="1907927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ea typeface="Calibri"/>
                  <a:cs typeface="Arial" panose="020B0604020202020204" pitchFamily="34" charset="0"/>
                  <a:sym typeface="Calibri"/>
                </a:rPr>
                <a:t>Natalie Knox (PHAC)</a:t>
              </a:r>
              <a:endParaRPr sz="12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A515F1-552F-6040-A03E-250E4A5C685A}"/>
              </a:ext>
            </a:extLst>
          </p:cNvPr>
          <p:cNvGrpSpPr/>
          <p:nvPr/>
        </p:nvGrpSpPr>
        <p:grpSpPr>
          <a:xfrm>
            <a:off x="144835" y="2845313"/>
            <a:ext cx="2178163" cy="1840472"/>
            <a:chOff x="170340" y="2697873"/>
            <a:chExt cx="2178163" cy="18404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7BBE88D-CF4A-B6DC-650E-0D7774DD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0340" y="2697873"/>
              <a:ext cx="2004844" cy="1594794"/>
            </a:xfrm>
            <a:prstGeom prst="rect">
              <a:avLst/>
            </a:prstGeom>
          </p:spPr>
        </p:pic>
        <p:sp>
          <p:nvSpPr>
            <p:cNvPr id="21" name="Google Shape;693;p59">
              <a:extLst>
                <a:ext uri="{FF2B5EF4-FFF2-40B4-BE49-F238E27FC236}">
                  <a16:creationId xmlns:a16="http://schemas.microsoft.com/office/drawing/2014/main" id="{1CB4798D-48B1-AA1B-2B34-08706BC4F066}"/>
                </a:ext>
              </a:extLst>
            </p:cNvPr>
            <p:cNvSpPr txBox="1"/>
            <p:nvPr/>
          </p:nvSpPr>
          <p:spPr>
            <a:xfrm>
              <a:off x="719058" y="4307513"/>
              <a:ext cx="16294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ea typeface="Calibri"/>
                  <a:cs typeface="Arial" panose="020B0604020202020204" pitchFamily="34" charset="0"/>
                  <a:sym typeface="Calibri"/>
                </a:rPr>
                <a:t>Jalees Nasir</a:t>
              </a:r>
              <a:endParaRPr sz="1200" dirty="0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23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4954-1BDB-494B-A76C-5A9BDEB4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Workflow managers coordinate large amounts of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7D057-FAA5-4CC9-B605-95BCE5A4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D932F-F447-4CEC-A4F9-035E396BDB07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596717-83DF-47EA-9D2A-AF5B49657D76}"/>
                  </a:ext>
                </a:extLst>
              </p14:cNvPr>
              <p14:cNvContentPartPr/>
              <p14:nvPr/>
            </p14:nvContentPartPr>
            <p14:xfrm>
              <a:off x="3625699" y="3794870"/>
              <a:ext cx="5400" cy="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596717-83DF-47EA-9D2A-AF5B49657D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1649" y="3790550"/>
                <a:ext cx="13500" cy="100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9BA318B-DDE5-4501-8EA1-549DB709DE53}"/>
              </a:ext>
            </a:extLst>
          </p:cNvPr>
          <p:cNvSpPr/>
          <p:nvPr/>
        </p:nvSpPr>
        <p:spPr>
          <a:xfrm>
            <a:off x="2245924" y="2415501"/>
            <a:ext cx="2105003" cy="2051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i="0" u="none" strike="noStrike" kern="1200" normalizeH="0" baseline="0" noProof="0" dirty="0">
                <a:solidFill>
                  <a:sysClr val="windowText" lastClr="000000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Illumina paired end sequencing reads</a:t>
            </a:r>
            <a:br>
              <a:rPr kumimoji="0" lang="en-CA" sz="1800" i="0" u="none" strike="noStrike" kern="1200" normalizeH="0" baseline="0" noProof="0" dirty="0">
                <a:solidFill>
                  <a:sysClr val="windowText" lastClr="000000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CA" sz="1800" i="0" u="none" strike="noStrike" kern="1200" normalizeH="0" baseline="0" noProof="0" dirty="0">
                <a:solidFill>
                  <a:sysClr val="windowText" lastClr="000000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CA" sz="1800" i="0" u="none" strike="noStrike" kern="1200" normalizeH="0" baseline="0" noProof="0" dirty="0">
                <a:solidFill>
                  <a:sysClr val="windowText" lastClr="000000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sample#_R1.fastq.gz</a:t>
            </a:r>
            <a:br>
              <a:rPr kumimoji="0" lang="en-CA" sz="1800" i="0" u="none" strike="noStrike" kern="1200" normalizeH="0" baseline="0" noProof="0" dirty="0">
                <a:solidFill>
                  <a:sysClr val="windowText" lastClr="000000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CA" sz="1800" i="0" u="none" strike="noStrike" kern="1200" normalizeH="0" baseline="0" noProof="0" dirty="0">
                <a:solidFill>
                  <a:sysClr val="windowText" lastClr="000000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sample#_R2.fastq.gz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431D84-B576-446E-851A-D332B2F9AAE2}"/>
              </a:ext>
            </a:extLst>
          </p:cNvPr>
          <p:cNvSpPr/>
          <p:nvPr/>
        </p:nvSpPr>
        <p:spPr>
          <a:xfrm>
            <a:off x="4772961" y="2415500"/>
            <a:ext cx="2560817" cy="2051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CA" sz="1800" i="0" u="none" strike="noStrike" kern="1200" normalizeH="0" baseline="0" noProof="0" dirty="0">
                <a:solidFill>
                  <a:sysClr val="windowText" lastClr="000000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Pre-processing</a:t>
            </a:r>
          </a:p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CA" sz="1800" i="0" u="none" strike="noStrike" kern="1200" normalizeH="0" baseline="0" noProof="0" dirty="0">
                <a:solidFill>
                  <a:sysClr val="windowText" lastClr="000000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Genome Assembly</a:t>
            </a:r>
          </a:p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CA" sz="1800" i="0" u="none" strike="noStrike" kern="1200" normalizeH="0" baseline="0" noProof="0" dirty="0">
                <a:solidFill>
                  <a:sysClr val="windowText" lastClr="000000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Variant calling and lineage assessment</a:t>
            </a:r>
          </a:p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CA" sz="1800" i="0" u="none" strike="noStrike" kern="1200" normalizeH="0" baseline="0" noProof="0" dirty="0">
                <a:solidFill>
                  <a:sysClr val="windowText" lastClr="000000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Quality control of reads and consensus sequence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C534B-6879-475C-8922-36630F9DD2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2718" y1="69064" x2="62718" y2="69064"/>
                        <a14:foregroundMark x1="72590" y1="58752" x2="53542" y2="772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9" y="2671405"/>
            <a:ext cx="1727166" cy="1478422"/>
          </a:xfrm>
          <a:prstGeom prst="rect">
            <a:avLst/>
          </a:prstGeom>
        </p:spPr>
      </p:pic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9426C55B-41E2-479A-9CFF-59FC939FDA27}"/>
              </a:ext>
            </a:extLst>
          </p:cNvPr>
          <p:cNvGrpSpPr/>
          <p:nvPr/>
        </p:nvGrpSpPr>
        <p:grpSpPr>
          <a:xfrm>
            <a:off x="8450890" y="1507606"/>
            <a:ext cx="3415959" cy="1903010"/>
            <a:chOff x="8606343" y="1082134"/>
            <a:chExt cx="3415959" cy="1903010"/>
          </a:xfrm>
          <a:solidFill>
            <a:schemeClr val="bg1"/>
          </a:solidFill>
        </p:grpSpPr>
        <p:grpSp>
          <p:nvGrpSpPr>
            <p:cNvPr id="3080" name="Group 3079">
              <a:extLst>
                <a:ext uri="{FF2B5EF4-FFF2-40B4-BE49-F238E27FC236}">
                  <a16:creationId xmlns:a16="http://schemas.microsoft.com/office/drawing/2014/main" id="{867C2249-DDFD-46DC-8C5C-9CDC1058C627}"/>
                </a:ext>
              </a:extLst>
            </p:cNvPr>
            <p:cNvGrpSpPr/>
            <p:nvPr/>
          </p:nvGrpSpPr>
          <p:grpSpPr>
            <a:xfrm>
              <a:off x="8606343" y="1082134"/>
              <a:ext cx="3415959" cy="1903010"/>
              <a:chOff x="8606343" y="1082134"/>
              <a:chExt cx="3415959" cy="1903010"/>
            </a:xfrm>
            <a:grpFill/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96578D8-6821-42CA-9C38-824D2BAD8C50}"/>
                  </a:ext>
                </a:extLst>
              </p:cNvPr>
              <p:cNvSpPr/>
              <p:nvPr/>
            </p:nvSpPr>
            <p:spPr>
              <a:xfrm>
                <a:off x="9338062" y="1082134"/>
                <a:ext cx="2684240" cy="19030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1" i="0" u="none" strike="noStrike" kern="1200" normalizeH="0" baseline="0" noProof="0" dirty="0">
                    <a:solidFill>
                      <a:sysClr val="windowText" lastClr="000000"/>
                    </a:solidFill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Summary Files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i="0" u="none" strike="noStrike" kern="1200" normalizeH="0" baseline="0" noProof="0" dirty="0">
                    <a:solidFill>
                      <a:sysClr val="windowText" lastClr="000000"/>
                    </a:solidFill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-----------------------------------------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i="0" u="none" strike="noStrike" kern="1200" normalizeH="0" baseline="0" noProof="0" dirty="0">
                    <a:solidFill>
                      <a:sysClr val="windowText" lastClr="000000"/>
                    </a:solidFill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Results from a successful (or unsuccessful) run of SIGNAL.</a:t>
                </a:r>
              </a:p>
              <a:p>
                <a:pPr marL="285750" marR="0" lvl="0" indent="-28575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CA" sz="1400" i="0" u="none" strike="noStrike" kern="1200" normalizeH="0" baseline="0" noProof="0" dirty="0">
                    <a:solidFill>
                      <a:sysClr val="windowText" lastClr="000000"/>
                    </a:solidFill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summary.html </a:t>
                </a:r>
              </a:p>
              <a:p>
                <a:pPr marL="285750" marR="0" lvl="0" indent="-28575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CA" sz="1400" i="0" u="none" strike="noStrike" kern="1200" normalizeH="0" baseline="0" noProof="0" dirty="0">
                    <a:solidFill>
                      <a:sysClr val="windowText" lastClr="000000"/>
                    </a:solidFill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summary.zip</a:t>
                </a:r>
              </a:p>
            </p:txBody>
          </p:sp>
          <p:sp>
            <p:nvSpPr>
              <p:cNvPr id="3079" name="Rectangle 3078">
                <a:extLst>
                  <a:ext uri="{FF2B5EF4-FFF2-40B4-BE49-F238E27FC236}">
                    <a16:creationId xmlns:a16="http://schemas.microsoft.com/office/drawing/2014/main" id="{D4133B58-85C9-48CE-B222-C08F9B811755}"/>
                  </a:ext>
                </a:extLst>
              </p:cNvPr>
              <p:cNvSpPr/>
              <p:nvPr/>
            </p:nvSpPr>
            <p:spPr>
              <a:xfrm>
                <a:off x="8606343" y="1082134"/>
                <a:ext cx="749588" cy="19030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i="0" u="none" strike="noStrike" kern="1200" normalizeH="0" baseline="0" noProof="0">
                  <a:ln>
                    <a:solidFill>
                      <a:srgbClr val="000000"/>
                    </a:solidFill>
                  </a:ln>
                  <a:solidFill>
                    <a:sysClr val="windowText" lastClr="000000"/>
                  </a:solidFill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3075" name="Picture 307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7E611193-5069-4702-9176-8D13FA75B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8732659" y="1545139"/>
              <a:ext cx="568500" cy="74527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A11CF-ADA4-4A12-9A41-D3BEC99B782E}"/>
              </a:ext>
            </a:extLst>
          </p:cNvPr>
          <p:cNvGrpSpPr/>
          <p:nvPr/>
        </p:nvGrpSpPr>
        <p:grpSpPr>
          <a:xfrm>
            <a:off x="8450890" y="3794870"/>
            <a:ext cx="3415959" cy="1903010"/>
            <a:chOff x="8486192" y="4186050"/>
            <a:chExt cx="3415959" cy="1903010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9BF57F-F122-4406-A73E-D450650A72EB}"/>
                </a:ext>
              </a:extLst>
            </p:cNvPr>
            <p:cNvGrpSpPr/>
            <p:nvPr/>
          </p:nvGrpSpPr>
          <p:grpSpPr>
            <a:xfrm>
              <a:off x="8486192" y="4186050"/>
              <a:ext cx="3415959" cy="1903010"/>
              <a:chOff x="8606343" y="1082134"/>
              <a:chExt cx="3415959" cy="1903010"/>
            </a:xfrm>
            <a:grp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7E523E8-5D3C-4E20-9295-CE7A5FFB2734}"/>
                  </a:ext>
                </a:extLst>
              </p:cNvPr>
              <p:cNvSpPr/>
              <p:nvPr/>
            </p:nvSpPr>
            <p:spPr>
              <a:xfrm>
                <a:off x="9338062" y="1082134"/>
                <a:ext cx="2684240" cy="19030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1" i="0" u="none" strike="noStrike" kern="1200" normalizeH="0" baseline="0" noProof="0" dirty="0">
                    <a:solidFill>
                      <a:sysClr val="windowText" lastClr="000000"/>
                    </a:solidFill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snakemake.log File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i="0" u="none" strike="noStrike" kern="1200" normalizeH="0" baseline="0" noProof="0" dirty="0">
                    <a:solidFill>
                      <a:sysClr val="windowText" lastClr="000000"/>
                    </a:solidFill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-----------------------------------------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i="0" u="none" strike="noStrike" kern="1200" normalizeH="0" baseline="0" noProof="0" dirty="0">
                    <a:solidFill>
                      <a:sysClr val="windowText" lastClr="000000"/>
                    </a:solidFill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Contains all successful and unsuccessful output from </a:t>
                </a:r>
                <a:r>
                  <a:rPr kumimoji="0" lang="en-CA" sz="1400" i="0" u="none" strike="noStrike" kern="1200" normalizeH="0" baseline="0" noProof="0" dirty="0" err="1">
                    <a:solidFill>
                      <a:sysClr val="windowText" lastClr="000000"/>
                    </a:solidFill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snakemake</a:t>
                </a:r>
                <a:r>
                  <a:rPr kumimoji="0" lang="en-CA" sz="1400" i="0" u="none" strike="noStrike" kern="1200" normalizeH="0" baseline="0" noProof="0" dirty="0">
                    <a:solidFill>
                      <a:sysClr val="windowText" lastClr="000000"/>
                    </a:solidFill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</a:p>
              <a:p>
                <a:pPr marL="285750" marR="0" lvl="0" indent="-28575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CA" sz="1400" i="0" u="none" strike="noStrike" kern="1200" normalizeH="0" baseline="0" noProof="0" dirty="0">
                  <a:solidFill>
                    <a:sysClr val="windowText" lastClr="000000"/>
                  </a:solidFill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618F1C7-1E65-4BFB-A6BC-9ACACBAAA4E4}"/>
                  </a:ext>
                </a:extLst>
              </p:cNvPr>
              <p:cNvSpPr/>
              <p:nvPr/>
            </p:nvSpPr>
            <p:spPr>
              <a:xfrm>
                <a:off x="8606343" y="1082134"/>
                <a:ext cx="749588" cy="19030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i="0" u="none" strike="noStrike" kern="1200" normalizeH="0" baseline="0" noProof="0">
                  <a:ln>
                    <a:solidFill>
                      <a:srgbClr val="000000"/>
                    </a:solidFill>
                  </a:ln>
                  <a:solidFill>
                    <a:sysClr val="windowText" lastClr="000000"/>
                  </a:solidFill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F68844C-F1A7-4BE6-9F88-D62C3E544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558" b="98910" l="0" r="99817">
                          <a14:foregroundMark x1="95421" y1="25545" x2="70147" y2="7632"/>
                          <a14:foregroundMark x1="93773" y1="21028" x2="69048" y2="2492"/>
                          <a14:foregroundMark x1="67949" y1="2960" x2="21612" y2="1558"/>
                          <a14:foregroundMark x1="31136" y1="2960" x2="2198" y2="2960"/>
                          <a14:foregroundMark x1="4579" y1="4673" x2="549" y2="40031"/>
                          <a14:foregroundMark x1="5678" y1="10748" x2="3480" y2="74611"/>
                          <a14:foregroundMark x1="2930" y1="76168" x2="32051" y2="92523"/>
                          <a14:foregroundMark x1="8425" y1="98131" x2="67582" y2="96885"/>
                          <a14:foregroundMark x1="73077" y1="94860" x2="99267" y2="92991"/>
                          <a14:foregroundMark x1="95421" y1="41433" x2="97802" y2="92056"/>
                          <a14:foregroundMark x1="97802" y1="92056" x2="98718" y2="94237"/>
                          <a14:foregroundMark x1="95604" y1="37072" x2="93773" y2="85514"/>
                          <a14:foregroundMark x1="88278" y1="22741" x2="94689" y2="38941"/>
                          <a14:foregroundMark x1="67033" y1="4050" x2="12271" y2="2492"/>
                          <a14:foregroundMark x1="18681" y1="24143" x2="58791" y2="26791"/>
                          <a14:foregroundMark x1="81319" y1="46417" x2="11172" y2="49533"/>
                          <a14:foregroundMark x1="22711" y1="21028" x2="67399" y2="85202"/>
                          <a14:foregroundMark x1="81502" y1="60436" x2="22161" y2="61994"/>
                          <a14:foregroundMark x1="19231" y1="47508" x2="43773" y2="48442"/>
                          <a14:foregroundMark x1="49267" y1="57165" x2="20330" y2="57477"/>
                          <a14:foregroundMark x1="17033" y1="17601" x2="58974" y2="27570"/>
                          <a14:foregroundMark x1="83150" y1="75234" x2="21245" y2="72118"/>
                          <a14:foregroundMark x1="21245" y1="72118" x2="17399" y2="72274"/>
                          <a14:foregroundMark x1="17949" y1="76791" x2="59524" y2="76324"/>
                          <a14:foregroundMark x1="7875" y1="80062" x2="33150" y2="94548"/>
                          <a14:foregroundMark x1="4212" y1="76791" x2="3114" y2="96262"/>
                          <a14:foregroundMark x1="3114" y1="96262" x2="46886" y2="98910"/>
                          <a14:foregroundMark x1="94689" y1="95016" x2="36264" y2="95327"/>
                          <a14:foregroundMark x1="95788" y1="94704" x2="38645" y2="95950"/>
                          <a14:foregroundMark x1="97070" y1="23676" x2="99817" y2="58723"/>
                          <a14:backgroundMark x1="89560" y1="4517" x2="95604" y2="8567"/>
                        </a14:backgroundRemoval>
                      </a14:imgEffect>
                    </a14:imgLayer>
                  </a14:imgProps>
                </a:ext>
              </a:extLst>
            </a:blip>
            <a:srcRect l="1252" t="881" r="1383" b="284"/>
            <a:stretch/>
          </p:blipFill>
          <p:spPr>
            <a:xfrm flipH="1">
              <a:off x="8535721" y="4759984"/>
              <a:ext cx="632662" cy="755142"/>
            </a:xfrm>
            <a:prstGeom prst="rect">
              <a:avLst/>
            </a:prstGeom>
            <a:grpFill/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66A421-B7CC-418B-BC93-04EF64B6842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4350927" y="3441303"/>
            <a:ext cx="422034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C60679-08C0-4CF6-B9B0-D2638EB56E4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586523" y="3441304"/>
            <a:ext cx="65940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537D2D7-F9B4-461E-8212-E7C8232B28EA}"/>
              </a:ext>
            </a:extLst>
          </p:cNvPr>
          <p:cNvCxnSpPr>
            <a:cxnSpLocks/>
            <a:stCxn id="13" idx="3"/>
            <a:endCxn id="3079" idx="1"/>
          </p:cNvCxnSpPr>
          <p:nvPr/>
        </p:nvCxnSpPr>
        <p:spPr>
          <a:xfrm flipV="1">
            <a:off x="7333778" y="2459111"/>
            <a:ext cx="1117112" cy="982192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AC79FFD-34A3-4299-BBE9-5B5D325E38B3}"/>
              </a:ext>
            </a:extLst>
          </p:cNvPr>
          <p:cNvCxnSpPr>
            <a:cxnSpLocks/>
            <a:stCxn id="13" idx="3"/>
            <a:endCxn id="38" idx="1"/>
          </p:cNvCxnSpPr>
          <p:nvPr/>
        </p:nvCxnSpPr>
        <p:spPr>
          <a:xfrm>
            <a:off x="7333778" y="3441303"/>
            <a:ext cx="1117112" cy="1305072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40BB41-0357-4E94-8325-E4F0DF967261}"/>
              </a:ext>
            </a:extLst>
          </p:cNvPr>
          <p:cNvSpPr/>
          <p:nvPr/>
        </p:nvSpPr>
        <p:spPr>
          <a:xfrm>
            <a:off x="5204472" y="5123946"/>
            <a:ext cx="1563078" cy="886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</a:t>
            </a:r>
            <a:endParaRPr kumimoji="0" lang="en-CA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0BF0066-26DD-4747-91BB-D7661465C5FA}"/>
              </a:ext>
            </a:extLst>
          </p:cNvPr>
          <p:cNvCxnSpPr>
            <a:cxnSpLocks/>
            <a:stCxn id="13" idx="3"/>
            <a:endCxn id="27" idx="3"/>
          </p:cNvCxnSpPr>
          <p:nvPr/>
        </p:nvCxnSpPr>
        <p:spPr>
          <a:xfrm flipH="1">
            <a:off x="6767550" y="3441303"/>
            <a:ext cx="566228" cy="2125686"/>
          </a:xfrm>
          <a:prstGeom prst="bentConnector3">
            <a:avLst>
              <a:gd name="adj1" fmla="val -403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859916F-781E-4B81-BFA7-D269F2511728}"/>
              </a:ext>
            </a:extLst>
          </p:cNvPr>
          <p:cNvCxnSpPr>
            <a:stCxn id="27" idx="1"/>
            <a:endCxn id="11" idx="2"/>
          </p:cNvCxnSpPr>
          <p:nvPr/>
        </p:nvCxnSpPr>
        <p:spPr>
          <a:xfrm rot="10800000">
            <a:off x="3298426" y="4467107"/>
            <a:ext cx="1906046" cy="1099883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5E1C0B-CE9B-41D2-BAC1-17DF8BFE5B54}"/>
              </a:ext>
            </a:extLst>
          </p:cNvPr>
          <p:cNvSpPr txBox="1"/>
          <p:nvPr/>
        </p:nvSpPr>
        <p:spPr>
          <a:xfrm>
            <a:off x="1398921" y="4788167"/>
            <a:ext cx="180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 sample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884B47D-120C-4A21-81A2-CFF15B186151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3389439" y="5566988"/>
            <a:ext cx="7135290" cy="130892"/>
          </a:xfrm>
          <a:prstGeom prst="bentConnector4">
            <a:avLst>
              <a:gd name="adj1" fmla="val -14834"/>
              <a:gd name="adj2" fmla="val 57282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660895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7" grpId="0" animBg="1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0760-CE6B-32CA-4F14-E8F55A63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Just how much work did we do…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4F39-0487-7AE2-B825-0E4A39465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r>
              <a:rPr lang="en-US" sz="2000" dirty="0"/>
              <a:t>4,837+ genomes sequenced</a:t>
            </a:r>
          </a:p>
          <a:p>
            <a:r>
              <a:rPr lang="en-US" sz="2000" dirty="0"/>
              <a:t>2,800+ in GISAID </a:t>
            </a:r>
          </a:p>
          <a:p>
            <a:pPr lvl="1"/>
            <a:r>
              <a:rPr lang="en-US" sz="2000" dirty="0"/>
              <a:t>success rate &gt;90%</a:t>
            </a:r>
          </a:p>
          <a:p>
            <a:pPr lvl="1"/>
            <a:r>
              <a:rPr lang="en-US" sz="2000" dirty="0"/>
              <a:t>often 6 days from swab to GISAID, sometimes &lt;4 days</a:t>
            </a:r>
          </a:p>
          <a:p>
            <a:endParaRPr lang="en-US" sz="2000" dirty="0"/>
          </a:p>
          <a:p>
            <a:r>
              <a:rPr lang="en-US" sz="2000" dirty="0"/>
              <a:t>Until retrospective data dumps… (late 2020) </a:t>
            </a:r>
          </a:p>
          <a:p>
            <a:pPr lvl="1"/>
            <a:r>
              <a:rPr lang="en-US" sz="2000" dirty="0"/>
              <a:t>~20% of national data</a:t>
            </a:r>
          </a:p>
          <a:p>
            <a:pPr lvl="1"/>
            <a:r>
              <a:rPr lang="en-US" sz="2000" dirty="0"/>
              <a:t>~50% of Ontario data</a:t>
            </a:r>
          </a:p>
          <a:p>
            <a:r>
              <a:rPr lang="en-US" sz="2000" dirty="0"/>
              <a:t>Around the end of 2021…</a:t>
            </a:r>
          </a:p>
          <a:p>
            <a:pPr lvl="1"/>
            <a:r>
              <a:rPr lang="en-US" sz="2000" dirty="0"/>
              <a:t>~1-2% of national data</a:t>
            </a:r>
          </a:p>
          <a:p>
            <a:pPr lvl="1"/>
            <a:r>
              <a:rPr lang="en-US" sz="2000" dirty="0"/>
              <a:t>~6.3% of Ontario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82292-337C-E4DE-6EC6-CE958612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17</a:t>
            </a:fld>
            <a:endParaRPr lang="en-CA"/>
          </a:p>
        </p:txBody>
      </p:sp>
      <p:sp>
        <p:nvSpPr>
          <p:cNvPr id="8" name="Google Shape;653;p57">
            <a:extLst>
              <a:ext uri="{FF2B5EF4-FFF2-40B4-BE49-F238E27FC236}">
                <a16:creationId xmlns:a16="http://schemas.microsoft.com/office/drawing/2014/main" id="{BFAD2A58-6B5C-512F-EC17-C90A90BA7B00}"/>
              </a:ext>
            </a:extLst>
          </p:cNvPr>
          <p:cNvSpPr txBox="1"/>
          <p:nvPr/>
        </p:nvSpPr>
        <p:spPr>
          <a:xfrm>
            <a:off x="7150404" y="1511301"/>
            <a:ext cx="4081704" cy="46656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i="1" u="sng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Who/Where we supported?</a:t>
            </a:r>
          </a:p>
          <a:p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Hamilton</a:t>
            </a:r>
            <a:endParaRPr lang="en-US" sz="2000" i="1" dirty="0">
              <a:latin typeface="Calibri"/>
              <a:cs typeface="Calibri"/>
              <a:sym typeface="Calibri"/>
            </a:endParaRPr>
          </a:p>
          <a:p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Public Health Ontario overflow</a:t>
            </a:r>
          </a:p>
          <a:p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London		</a:t>
            </a:r>
          </a:p>
          <a:p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Dynacare</a:t>
            </a:r>
          </a:p>
          <a:p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Ottawa	</a:t>
            </a:r>
          </a:p>
          <a:p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Pearson Airport</a:t>
            </a:r>
          </a:p>
          <a:p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Toronto (Sunnybrook &amp; Mt. Sinai</a:t>
            </a:r>
            <a:r>
              <a:rPr lang="en-US" sz="2000" i="1" dirty="0">
                <a:latin typeface="Calibri"/>
                <a:cs typeface="Calibri"/>
                <a:sym typeface="Calibri"/>
              </a:rPr>
              <a:t>)</a:t>
            </a:r>
            <a:endParaRPr lang="en-US" sz="20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Brampton / Etobicoke</a:t>
            </a:r>
          </a:p>
          <a:p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Windsor		</a:t>
            </a:r>
          </a:p>
          <a:p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North Bay &amp; Sudbury via Canadore College</a:t>
            </a:r>
          </a:p>
          <a:p>
            <a:r>
              <a:rPr lang="en-CA" sz="2000" i="1" dirty="0">
                <a:solidFill>
                  <a:schemeClr val="tx1"/>
                </a:solidFill>
              </a:rPr>
              <a:t>Institutional Outbreaks</a:t>
            </a:r>
          </a:p>
          <a:p>
            <a:pPr marL="285750" indent="-285750">
              <a:buFontTx/>
              <a:buChar char="-"/>
            </a:pPr>
            <a:r>
              <a:rPr lang="en-CA" sz="2000" i="1" dirty="0"/>
              <a:t>Hamilton General</a:t>
            </a:r>
          </a:p>
          <a:p>
            <a:pPr marL="285750" indent="-285750">
              <a:buFontTx/>
              <a:buChar char="-"/>
            </a:pPr>
            <a:r>
              <a:rPr lang="en-CA" sz="2000" i="1" dirty="0" err="1">
                <a:solidFill>
                  <a:schemeClr val="tx1"/>
                </a:solidFill>
              </a:rPr>
              <a:t>Juravinski</a:t>
            </a:r>
            <a:endParaRPr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295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4ABB-8F80-38D0-5291-96B61D6E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E6D7E-3E51-6500-BABC-B3C183BD3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800" cy="4351338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Picture 4" descr="A person with long hair wearing a black sweater&#10;&#10;Description automatically generated">
            <a:extLst>
              <a:ext uri="{FF2B5EF4-FFF2-40B4-BE49-F238E27FC236}">
                <a16:creationId xmlns:a16="http://schemas.microsoft.com/office/drawing/2014/main" id="{D3E24ADF-F5D6-48F0-E1E3-B8F52FCBE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9" y="1987532"/>
            <a:ext cx="4127104" cy="3590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2D3E7-C256-718B-6CA2-7346C589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2</a:t>
            </a:fld>
            <a:endParaRPr lang="en-CA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B9A01E-0B3D-127C-1B35-B8BFF8F7E6EA}"/>
              </a:ext>
            </a:extLst>
          </p:cNvPr>
          <p:cNvGrpSpPr/>
          <p:nvPr/>
        </p:nvGrpSpPr>
        <p:grpSpPr>
          <a:xfrm>
            <a:off x="7176002" y="306645"/>
            <a:ext cx="3599573" cy="6326995"/>
            <a:chOff x="7176002" y="306645"/>
            <a:chExt cx="3599573" cy="63269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EE1F49-BACA-8D12-1490-6FC0E829881C}"/>
                </a:ext>
              </a:extLst>
            </p:cNvPr>
            <p:cNvGrpSpPr/>
            <p:nvPr/>
          </p:nvGrpSpPr>
          <p:grpSpPr>
            <a:xfrm>
              <a:off x="7176002" y="306645"/>
              <a:ext cx="3599573" cy="6326995"/>
              <a:chOff x="7432991" y="445159"/>
              <a:chExt cx="3599573" cy="632699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E72D42-236F-A64F-4A07-B22F6D8E7092}"/>
                  </a:ext>
                </a:extLst>
              </p:cNvPr>
              <p:cNvSpPr/>
              <p:nvPr/>
            </p:nvSpPr>
            <p:spPr>
              <a:xfrm>
                <a:off x="7432991" y="445159"/>
                <a:ext cx="3599573" cy="10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dirty="0"/>
                  <a:t>2017</a:t>
                </a:r>
              </a:p>
              <a:p>
                <a:pPr algn="ctr"/>
                <a:r>
                  <a:rPr lang="en-CA" sz="2000" dirty="0"/>
                  <a:t>BSc. Chemical Biology</a:t>
                </a:r>
              </a:p>
              <a:p>
                <a:pPr algn="ctr"/>
                <a:r>
                  <a:rPr lang="en-CA" sz="2000" dirty="0"/>
                  <a:t>McMaster University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8F1C84-C030-75CF-7EB9-ABCA659D3144}"/>
                  </a:ext>
                </a:extLst>
              </p:cNvPr>
              <p:cNvSpPr/>
              <p:nvPr/>
            </p:nvSpPr>
            <p:spPr>
              <a:xfrm>
                <a:off x="7432992" y="5332154"/>
                <a:ext cx="3599572" cy="14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dirty="0"/>
                  <a:t>2019 – Present</a:t>
                </a:r>
              </a:p>
              <a:p>
                <a:pPr algn="ctr"/>
                <a:r>
                  <a:rPr lang="en-CA" sz="2000" dirty="0"/>
                  <a:t>PhD Biochemistry</a:t>
                </a:r>
              </a:p>
              <a:p>
                <a:pPr algn="ctr"/>
                <a:r>
                  <a:rPr lang="en-CA" sz="2000" dirty="0"/>
                  <a:t>McMaster University</a:t>
                </a:r>
              </a:p>
              <a:p>
                <a:pPr algn="ctr"/>
                <a:r>
                  <a:rPr lang="en-CA" sz="2000" dirty="0"/>
                  <a:t>(McArthur Lab)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34F5577-210E-5AF0-E227-78E64762E3F1}"/>
                  </a:ext>
                </a:extLst>
              </p:cNvPr>
              <p:cNvSpPr/>
              <p:nvPr/>
            </p:nvSpPr>
            <p:spPr>
              <a:xfrm>
                <a:off x="7432992" y="3438930"/>
                <a:ext cx="3599572" cy="14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dirty="0"/>
                  <a:t>2018</a:t>
                </a:r>
              </a:p>
              <a:p>
                <a:pPr algn="ctr"/>
                <a:r>
                  <a:rPr lang="en-CA" sz="2000" dirty="0"/>
                  <a:t>Started MSc. Biochemistry</a:t>
                </a:r>
              </a:p>
              <a:p>
                <a:pPr algn="ctr"/>
                <a:r>
                  <a:rPr lang="en-CA" sz="2000" dirty="0"/>
                  <a:t>McMaster University</a:t>
                </a:r>
              </a:p>
              <a:p>
                <a:pPr algn="ctr"/>
                <a:r>
                  <a:rPr lang="en-CA" sz="2000" dirty="0"/>
                  <a:t>(McArthur Lab)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C2FA60C-F064-89F0-5141-E8837A3E6FA9}"/>
                  </a:ext>
                </a:extLst>
              </p:cNvPr>
              <p:cNvSpPr/>
              <p:nvPr/>
            </p:nvSpPr>
            <p:spPr>
              <a:xfrm>
                <a:off x="7432992" y="1973963"/>
                <a:ext cx="3599572" cy="1011743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8C3787A-81A2-B4FC-462A-61D288D32976}"/>
                </a:ext>
              </a:extLst>
            </p:cNvPr>
            <p:cNvCxnSpPr>
              <a:cxnSpLocks/>
              <a:stCxn id="32" idx="2"/>
              <a:endCxn id="35" idx="0"/>
            </p:cNvCxnSpPr>
            <p:nvPr/>
          </p:nvCxnSpPr>
          <p:spPr>
            <a:xfrm>
              <a:off x="8975789" y="1386645"/>
              <a:ext cx="0" cy="44880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F87D3A1-0021-45C8-D546-E36C5CC6C54A}"/>
                </a:ext>
              </a:extLst>
            </p:cNvPr>
            <p:cNvCxnSpPr>
              <a:stCxn id="35" idx="2"/>
              <a:endCxn id="34" idx="0"/>
            </p:cNvCxnSpPr>
            <p:nvPr/>
          </p:nvCxnSpPr>
          <p:spPr>
            <a:xfrm>
              <a:off x="8975789" y="2847192"/>
              <a:ext cx="0" cy="453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8EC0C8B-D107-D43E-A6DF-167FD15B8AB2}"/>
                </a:ext>
              </a:extLst>
            </p:cNvPr>
            <p:cNvCxnSpPr>
              <a:stCxn id="34" idx="2"/>
              <a:endCxn id="33" idx="0"/>
            </p:cNvCxnSpPr>
            <p:nvPr/>
          </p:nvCxnSpPr>
          <p:spPr>
            <a:xfrm>
              <a:off x="8975789" y="4740416"/>
              <a:ext cx="0" cy="453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30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4ABB-8F80-38D0-5291-96B61D6E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2D3E7-C256-718B-6CA2-7346C589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3</a:t>
            </a:fld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A453C3-7C05-BE08-44CC-331399EBC7A3}"/>
              </a:ext>
            </a:extLst>
          </p:cNvPr>
          <p:cNvSpPr/>
          <p:nvPr/>
        </p:nvSpPr>
        <p:spPr>
          <a:xfrm>
            <a:off x="7176002" y="306645"/>
            <a:ext cx="3599573" cy="108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2017</a:t>
            </a:r>
          </a:p>
          <a:p>
            <a:pPr algn="ctr"/>
            <a:r>
              <a:rPr lang="en-CA" sz="2000" dirty="0"/>
              <a:t>BSc. Chemical Biology</a:t>
            </a:r>
          </a:p>
          <a:p>
            <a:pPr algn="ctr"/>
            <a:r>
              <a:rPr lang="en-CA" sz="2000" dirty="0"/>
              <a:t>McMaster University</a:t>
            </a:r>
          </a:p>
        </p:txBody>
      </p:sp>
      <p:pic>
        <p:nvPicPr>
          <p:cNvPr id="4" name="Picture 3" descr="Medium shot of a person wearing a lab coat&#10;&#10;Description automatically generated">
            <a:extLst>
              <a:ext uri="{FF2B5EF4-FFF2-40B4-BE49-F238E27FC236}">
                <a16:creationId xmlns:a16="http://schemas.microsoft.com/office/drawing/2014/main" id="{D11C1656-EBB6-54F9-9C11-8EB25E368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6" y="385648"/>
            <a:ext cx="2495672" cy="2495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F83FAA9-DB00-C320-8DC6-64803A3AB50D}"/>
              </a:ext>
            </a:extLst>
          </p:cNvPr>
          <p:cNvSpPr/>
          <p:nvPr/>
        </p:nvSpPr>
        <p:spPr>
          <a:xfrm>
            <a:off x="3505080" y="1746004"/>
            <a:ext cx="3599573" cy="108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2017</a:t>
            </a:r>
          </a:p>
          <a:p>
            <a:pPr algn="ctr"/>
            <a:r>
              <a:rPr lang="en-CA" sz="2000" dirty="0"/>
              <a:t>Started MSc. Chemical Biology</a:t>
            </a:r>
          </a:p>
          <a:p>
            <a:pPr algn="ctr"/>
            <a:r>
              <a:rPr lang="en-CA" sz="2000" dirty="0"/>
              <a:t>McMaster University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C28024C-60C5-8D25-B0F6-880F97269BC9}"/>
              </a:ext>
            </a:extLst>
          </p:cNvPr>
          <p:cNvCxnSpPr>
            <a:stCxn id="11" idx="1"/>
            <a:endCxn id="18" idx="0"/>
          </p:cNvCxnSpPr>
          <p:nvPr/>
        </p:nvCxnSpPr>
        <p:spPr>
          <a:xfrm rot="10800000" flipV="1">
            <a:off x="5304868" y="846644"/>
            <a:ext cx="1871135" cy="89935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CF4198-F001-05A8-E8F9-F0FAC59C4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5" b="18830"/>
          <a:stretch/>
        </p:blipFill>
        <p:spPr>
          <a:xfrm>
            <a:off x="359836" y="3301981"/>
            <a:ext cx="3426880" cy="3190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3B6B3F-E5B3-E37F-125C-E306F319C79F}"/>
              </a:ext>
            </a:extLst>
          </p:cNvPr>
          <p:cNvSpPr txBox="1"/>
          <p:nvPr/>
        </p:nvSpPr>
        <p:spPr>
          <a:xfrm>
            <a:off x="5456516" y="4112598"/>
            <a:ext cx="5319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“We want to be able to find and capture every single virus on the planet!”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BEA8C4-E580-AF53-F83E-D22750AAD933}"/>
              </a:ext>
            </a:extLst>
          </p:cNvPr>
          <p:cNvCxnSpPr>
            <a:stCxn id="25" idx="3"/>
          </p:cNvCxnSpPr>
          <p:nvPr/>
        </p:nvCxnSpPr>
        <p:spPr>
          <a:xfrm>
            <a:off x="3786716" y="4897428"/>
            <a:ext cx="916766" cy="92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4375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4ABB-8F80-38D0-5291-96B61D6E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2D3E7-C256-718B-6CA2-7346C589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4</a:t>
            </a:fld>
            <a:endParaRPr lang="en-CA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F9493D-85F4-AB82-42D0-D72150BD8DF5}"/>
              </a:ext>
            </a:extLst>
          </p:cNvPr>
          <p:cNvGrpSpPr/>
          <p:nvPr/>
        </p:nvGrpSpPr>
        <p:grpSpPr>
          <a:xfrm>
            <a:off x="7176002" y="306645"/>
            <a:ext cx="3599573" cy="6326995"/>
            <a:chOff x="7176002" y="306645"/>
            <a:chExt cx="3599573" cy="632699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EF55A3D-FC41-A1C0-E32C-F64AA9978275}"/>
                </a:ext>
              </a:extLst>
            </p:cNvPr>
            <p:cNvGrpSpPr/>
            <p:nvPr/>
          </p:nvGrpSpPr>
          <p:grpSpPr>
            <a:xfrm>
              <a:off x="7176002" y="306645"/>
              <a:ext cx="3599573" cy="6326995"/>
              <a:chOff x="7432991" y="445159"/>
              <a:chExt cx="3599573" cy="632699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7A453C3-7C05-BE08-44CC-331399EBC7A3}"/>
                  </a:ext>
                </a:extLst>
              </p:cNvPr>
              <p:cNvSpPr/>
              <p:nvPr/>
            </p:nvSpPr>
            <p:spPr>
              <a:xfrm>
                <a:off x="7432991" y="445159"/>
                <a:ext cx="3599573" cy="10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dirty="0"/>
                  <a:t>2017</a:t>
                </a:r>
              </a:p>
              <a:p>
                <a:pPr algn="ctr"/>
                <a:r>
                  <a:rPr lang="en-CA" sz="2000" dirty="0"/>
                  <a:t>BSc. Chemical Biology</a:t>
                </a:r>
              </a:p>
              <a:p>
                <a:pPr algn="ctr"/>
                <a:r>
                  <a:rPr lang="en-CA" sz="2000" dirty="0"/>
                  <a:t>McMaster University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28488B-2D64-114F-9AB1-61315645EE23}"/>
                  </a:ext>
                </a:extLst>
              </p:cNvPr>
              <p:cNvSpPr/>
              <p:nvPr/>
            </p:nvSpPr>
            <p:spPr>
              <a:xfrm>
                <a:off x="7432992" y="5332154"/>
                <a:ext cx="3599572" cy="14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dirty="0"/>
                  <a:t>2019-Present</a:t>
                </a:r>
              </a:p>
              <a:p>
                <a:pPr algn="ctr"/>
                <a:r>
                  <a:rPr lang="en-CA" sz="2000" dirty="0"/>
                  <a:t>PhD Biochemistry</a:t>
                </a:r>
              </a:p>
              <a:p>
                <a:pPr algn="ctr"/>
                <a:r>
                  <a:rPr lang="en-CA" sz="2000" dirty="0"/>
                  <a:t>McMaster University</a:t>
                </a:r>
              </a:p>
              <a:p>
                <a:pPr algn="ctr"/>
                <a:r>
                  <a:rPr lang="en-CA" sz="2000" dirty="0"/>
                  <a:t>(McArthur Lab)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B388A1-53A6-12FD-D5B8-C92D89581EB4}"/>
                  </a:ext>
                </a:extLst>
              </p:cNvPr>
              <p:cNvSpPr/>
              <p:nvPr/>
            </p:nvSpPr>
            <p:spPr>
              <a:xfrm>
                <a:off x="7432992" y="3438930"/>
                <a:ext cx="3599572" cy="14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dirty="0"/>
                  <a:t>2018</a:t>
                </a:r>
              </a:p>
              <a:p>
                <a:pPr algn="ctr"/>
                <a:r>
                  <a:rPr lang="en-CA" sz="2000" dirty="0"/>
                  <a:t>Started MSc. Biochemistry</a:t>
                </a:r>
              </a:p>
              <a:p>
                <a:pPr algn="ctr"/>
                <a:r>
                  <a:rPr lang="en-CA" sz="2000" dirty="0"/>
                  <a:t>McMaster University</a:t>
                </a:r>
              </a:p>
              <a:p>
                <a:pPr algn="ctr"/>
                <a:r>
                  <a:rPr lang="en-CA" sz="2000" dirty="0"/>
                  <a:t>(McArthur Lab)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CF83F9-64D3-2F48-A4CC-E9178C738A46}"/>
                </a:ext>
              </a:extLst>
            </p:cNvPr>
            <p:cNvCxnSpPr>
              <a:stCxn id="13" idx="2"/>
              <a:endCxn id="12" idx="0"/>
            </p:cNvCxnSpPr>
            <p:nvPr/>
          </p:nvCxnSpPr>
          <p:spPr>
            <a:xfrm>
              <a:off x="8975789" y="4740416"/>
              <a:ext cx="0" cy="4532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4FADF80-9A4E-A6B7-8C5C-EFB35E440D27}"/>
              </a:ext>
            </a:extLst>
          </p:cNvPr>
          <p:cNvSpPr/>
          <p:nvPr/>
        </p:nvSpPr>
        <p:spPr>
          <a:xfrm>
            <a:off x="3505080" y="1746004"/>
            <a:ext cx="3599573" cy="108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2017</a:t>
            </a:r>
          </a:p>
          <a:p>
            <a:pPr algn="ctr"/>
            <a:r>
              <a:rPr lang="en-CA" sz="2000" dirty="0"/>
              <a:t>Started MSc. Chemical Biology</a:t>
            </a:r>
          </a:p>
          <a:p>
            <a:pPr algn="ctr"/>
            <a:r>
              <a:rPr lang="en-CA" sz="2000" dirty="0"/>
              <a:t>McMaster University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839B854-ECF4-9C26-C01B-4547D8205FD2}"/>
              </a:ext>
            </a:extLst>
          </p:cNvPr>
          <p:cNvCxnSpPr>
            <a:cxnSpLocks/>
            <a:stCxn id="11" idx="1"/>
            <a:endCxn id="23" idx="0"/>
          </p:cNvCxnSpPr>
          <p:nvPr/>
        </p:nvCxnSpPr>
        <p:spPr>
          <a:xfrm rot="10800000" flipV="1">
            <a:off x="5304868" y="846644"/>
            <a:ext cx="1871135" cy="89935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50D1048-CEB4-7B91-6C09-90A3EDDE2479}"/>
              </a:ext>
            </a:extLst>
          </p:cNvPr>
          <p:cNvCxnSpPr>
            <a:stCxn id="23" idx="2"/>
            <a:endCxn id="13" idx="1"/>
          </p:cNvCxnSpPr>
          <p:nvPr/>
        </p:nvCxnSpPr>
        <p:spPr>
          <a:xfrm rot="16200000" flipH="1">
            <a:off x="5643229" y="2487642"/>
            <a:ext cx="1194412" cy="187113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168043-94FA-6A5F-6B5D-AA10F7307F7D}"/>
              </a:ext>
            </a:extLst>
          </p:cNvPr>
          <p:cNvGrpSpPr/>
          <p:nvPr/>
        </p:nvGrpSpPr>
        <p:grpSpPr>
          <a:xfrm>
            <a:off x="482527" y="762885"/>
            <a:ext cx="4245320" cy="5226058"/>
            <a:chOff x="1587539" y="2637511"/>
            <a:chExt cx="3428458" cy="4220489"/>
          </a:xfrm>
        </p:grpSpPr>
        <p:pic>
          <p:nvPicPr>
            <p:cNvPr id="10" name="Picture 9" descr="A person in a suit&#10;&#10;Description automatically generated">
              <a:extLst>
                <a:ext uri="{FF2B5EF4-FFF2-40B4-BE49-F238E27FC236}">
                  <a16:creationId xmlns:a16="http://schemas.microsoft.com/office/drawing/2014/main" id="{922D9435-4B92-5685-B8F7-5648D64A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43" b="11111"/>
            <a:stretch/>
          </p:blipFill>
          <p:spPr>
            <a:xfrm>
              <a:off x="1587539" y="3005577"/>
              <a:ext cx="3428458" cy="38524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 descr="A person in a suit&#10;&#10;Description automatically generated">
              <a:extLst>
                <a:ext uri="{FF2B5EF4-FFF2-40B4-BE49-F238E27FC236}">
                  <a16:creationId xmlns:a16="http://schemas.microsoft.com/office/drawing/2014/main" id="{13093EDC-C82F-DB91-5CFE-524C5F2A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752"/>
            <a:stretch/>
          </p:blipFill>
          <p:spPr>
            <a:xfrm>
              <a:off x="1587539" y="2637511"/>
              <a:ext cx="3428458" cy="3806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409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E21A-0843-76C7-245E-D9277B8E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b="1" dirty="0"/>
              <a:t>“We want to be able to find and capture every single virus on the planet!”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BFF49-F265-B1E2-391F-C7D81110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5</a:t>
            </a:fld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B2A73E-207D-64D3-F4CF-860F582734BF}"/>
              </a:ext>
            </a:extLst>
          </p:cNvPr>
          <p:cNvGrpSpPr/>
          <p:nvPr/>
        </p:nvGrpSpPr>
        <p:grpSpPr>
          <a:xfrm>
            <a:off x="2522432" y="1690688"/>
            <a:ext cx="6436582" cy="4933556"/>
            <a:chOff x="2517664" y="1559319"/>
            <a:chExt cx="6436582" cy="4933556"/>
          </a:xfrm>
        </p:grpSpPr>
        <p:grpSp>
          <p:nvGrpSpPr>
            <p:cNvPr id="24" name="Content Placeholder 6" descr="Man with solid fill">
              <a:extLst>
                <a:ext uri="{FF2B5EF4-FFF2-40B4-BE49-F238E27FC236}">
                  <a16:creationId xmlns:a16="http://schemas.microsoft.com/office/drawing/2014/main" id="{B04AF61D-2667-AE68-6D51-3D6AE998303E}"/>
                </a:ext>
              </a:extLst>
            </p:cNvPr>
            <p:cNvGrpSpPr/>
            <p:nvPr/>
          </p:nvGrpSpPr>
          <p:grpSpPr>
            <a:xfrm>
              <a:off x="2517664" y="2906074"/>
              <a:ext cx="1095132" cy="2240044"/>
              <a:chOff x="2517664" y="2906074"/>
              <a:chExt cx="1095132" cy="2240044"/>
            </a:xfrm>
            <a:solidFill>
              <a:srgbClr val="000000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2567889-DA4E-E8F1-ADAB-4025575AD805}"/>
                  </a:ext>
                </a:extLst>
              </p:cNvPr>
              <p:cNvSpPr/>
              <p:nvPr/>
            </p:nvSpPr>
            <p:spPr>
              <a:xfrm>
                <a:off x="2866115" y="2906074"/>
                <a:ext cx="398230" cy="398230"/>
              </a:xfrm>
              <a:custGeom>
                <a:avLst/>
                <a:gdLst>
                  <a:gd name="connsiteX0" fmla="*/ 398230 w 398230"/>
                  <a:gd name="connsiteY0" fmla="*/ 199115 h 398230"/>
                  <a:gd name="connsiteX1" fmla="*/ 199115 w 398230"/>
                  <a:gd name="connsiteY1" fmla="*/ 398230 h 398230"/>
                  <a:gd name="connsiteX2" fmla="*/ 0 w 398230"/>
                  <a:gd name="connsiteY2" fmla="*/ 199115 h 398230"/>
                  <a:gd name="connsiteX3" fmla="*/ 199115 w 398230"/>
                  <a:gd name="connsiteY3" fmla="*/ 0 h 398230"/>
                  <a:gd name="connsiteX4" fmla="*/ 398230 w 398230"/>
                  <a:gd name="connsiteY4" fmla="*/ 199115 h 398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230" h="398230">
                    <a:moveTo>
                      <a:pt x="398230" y="199115"/>
                    </a:moveTo>
                    <a:cubicBezTo>
                      <a:pt x="398230" y="309083"/>
                      <a:pt x="309083" y="398230"/>
                      <a:pt x="199115" y="398230"/>
                    </a:cubicBezTo>
                    <a:cubicBezTo>
                      <a:pt x="89147" y="398230"/>
                      <a:pt x="0" y="309083"/>
                      <a:pt x="0" y="199115"/>
                    </a:cubicBezTo>
                    <a:cubicBezTo>
                      <a:pt x="0" y="89147"/>
                      <a:pt x="89147" y="0"/>
                      <a:pt x="199115" y="0"/>
                    </a:cubicBezTo>
                    <a:cubicBezTo>
                      <a:pt x="309083" y="0"/>
                      <a:pt x="398230" y="89147"/>
                      <a:pt x="398230" y="1991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8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9675269-73DA-C491-75F9-CECBC109B9E9}"/>
                  </a:ext>
                </a:extLst>
              </p:cNvPr>
              <p:cNvSpPr/>
              <p:nvPr/>
            </p:nvSpPr>
            <p:spPr>
              <a:xfrm>
                <a:off x="2517664" y="3354083"/>
                <a:ext cx="1095132" cy="1792035"/>
              </a:xfrm>
              <a:custGeom>
                <a:avLst/>
                <a:gdLst>
                  <a:gd name="connsiteX0" fmla="*/ 1090155 w 1095132"/>
                  <a:gd name="connsiteY0" fmla="*/ 776549 h 1792035"/>
                  <a:gd name="connsiteX1" fmla="*/ 950774 w 1095132"/>
                  <a:gd name="connsiteY1" fmla="*/ 184181 h 1792035"/>
                  <a:gd name="connsiteX2" fmla="*/ 920907 w 1095132"/>
                  <a:gd name="connsiteY2" fmla="*/ 129425 h 1792035"/>
                  <a:gd name="connsiteX3" fmla="*/ 711836 w 1095132"/>
                  <a:gd name="connsiteY3" fmla="*/ 19911 h 1792035"/>
                  <a:gd name="connsiteX4" fmla="*/ 547567 w 1095132"/>
                  <a:gd name="connsiteY4" fmla="*/ 0 h 1792035"/>
                  <a:gd name="connsiteX5" fmla="*/ 383297 w 1095132"/>
                  <a:gd name="connsiteY5" fmla="*/ 24889 h 1792035"/>
                  <a:gd name="connsiteX6" fmla="*/ 174226 w 1095132"/>
                  <a:gd name="connsiteY6" fmla="*/ 134403 h 1792035"/>
                  <a:gd name="connsiteX7" fmla="*/ 144358 w 1095132"/>
                  <a:gd name="connsiteY7" fmla="*/ 189159 h 1792035"/>
                  <a:gd name="connsiteX8" fmla="*/ 4978 w 1095132"/>
                  <a:gd name="connsiteY8" fmla="*/ 781527 h 1792035"/>
                  <a:gd name="connsiteX9" fmla="*/ 0 w 1095132"/>
                  <a:gd name="connsiteY9" fmla="*/ 806416 h 1792035"/>
                  <a:gd name="connsiteX10" fmla="*/ 99558 w 1095132"/>
                  <a:gd name="connsiteY10" fmla="*/ 905974 h 1792035"/>
                  <a:gd name="connsiteX11" fmla="*/ 194137 w 1095132"/>
                  <a:gd name="connsiteY11" fmla="*/ 831306 h 1792035"/>
                  <a:gd name="connsiteX12" fmla="*/ 298673 w 1095132"/>
                  <a:gd name="connsiteY12" fmla="*/ 398230 h 1792035"/>
                  <a:gd name="connsiteX13" fmla="*/ 298673 w 1095132"/>
                  <a:gd name="connsiteY13" fmla="*/ 1792036 h 1792035"/>
                  <a:gd name="connsiteX14" fmla="*/ 497788 w 1095132"/>
                  <a:gd name="connsiteY14" fmla="*/ 1792036 h 1792035"/>
                  <a:gd name="connsiteX15" fmla="*/ 497788 w 1095132"/>
                  <a:gd name="connsiteY15" fmla="*/ 896018 h 1792035"/>
                  <a:gd name="connsiteX16" fmla="*/ 597345 w 1095132"/>
                  <a:gd name="connsiteY16" fmla="*/ 896018 h 1792035"/>
                  <a:gd name="connsiteX17" fmla="*/ 597345 w 1095132"/>
                  <a:gd name="connsiteY17" fmla="*/ 1792036 h 1792035"/>
                  <a:gd name="connsiteX18" fmla="*/ 796460 w 1095132"/>
                  <a:gd name="connsiteY18" fmla="*/ 1792036 h 1792035"/>
                  <a:gd name="connsiteX19" fmla="*/ 796460 w 1095132"/>
                  <a:gd name="connsiteY19" fmla="*/ 393252 h 1792035"/>
                  <a:gd name="connsiteX20" fmla="*/ 900996 w 1095132"/>
                  <a:gd name="connsiteY20" fmla="*/ 826328 h 1792035"/>
                  <a:gd name="connsiteX21" fmla="*/ 995575 w 1095132"/>
                  <a:gd name="connsiteY21" fmla="*/ 900996 h 1792035"/>
                  <a:gd name="connsiteX22" fmla="*/ 1095133 w 1095132"/>
                  <a:gd name="connsiteY22" fmla="*/ 801438 h 1792035"/>
                  <a:gd name="connsiteX23" fmla="*/ 1090155 w 1095132"/>
                  <a:gd name="connsiteY23" fmla="*/ 776549 h 1792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5132" h="1792035">
                    <a:moveTo>
                      <a:pt x="1090155" y="776549"/>
                    </a:moveTo>
                    <a:lnTo>
                      <a:pt x="950774" y="184181"/>
                    </a:lnTo>
                    <a:cubicBezTo>
                      <a:pt x="945797" y="164270"/>
                      <a:pt x="935841" y="144358"/>
                      <a:pt x="920907" y="129425"/>
                    </a:cubicBezTo>
                    <a:cubicBezTo>
                      <a:pt x="861173" y="79646"/>
                      <a:pt x="791482" y="44801"/>
                      <a:pt x="711836" y="19911"/>
                    </a:cubicBezTo>
                    <a:cubicBezTo>
                      <a:pt x="657080" y="9956"/>
                      <a:pt x="602323" y="0"/>
                      <a:pt x="547567" y="0"/>
                    </a:cubicBezTo>
                    <a:cubicBezTo>
                      <a:pt x="492810" y="0"/>
                      <a:pt x="438053" y="9956"/>
                      <a:pt x="383297" y="24889"/>
                    </a:cubicBezTo>
                    <a:cubicBezTo>
                      <a:pt x="303651" y="44801"/>
                      <a:pt x="233960" y="84624"/>
                      <a:pt x="174226" y="134403"/>
                    </a:cubicBezTo>
                    <a:cubicBezTo>
                      <a:pt x="159292" y="149336"/>
                      <a:pt x="149336" y="169248"/>
                      <a:pt x="144358" y="189159"/>
                    </a:cubicBezTo>
                    <a:lnTo>
                      <a:pt x="4978" y="781527"/>
                    </a:lnTo>
                    <a:cubicBezTo>
                      <a:pt x="4978" y="786505"/>
                      <a:pt x="0" y="796460"/>
                      <a:pt x="0" y="806416"/>
                    </a:cubicBezTo>
                    <a:cubicBezTo>
                      <a:pt x="0" y="861173"/>
                      <a:pt x="44801" y="905974"/>
                      <a:pt x="99558" y="905974"/>
                    </a:cubicBezTo>
                    <a:cubicBezTo>
                      <a:pt x="144358" y="905974"/>
                      <a:pt x="184181" y="871129"/>
                      <a:pt x="194137" y="831306"/>
                    </a:cubicBezTo>
                    <a:lnTo>
                      <a:pt x="298673" y="398230"/>
                    </a:lnTo>
                    <a:lnTo>
                      <a:pt x="298673" y="1792036"/>
                    </a:lnTo>
                    <a:lnTo>
                      <a:pt x="497788" y="1792036"/>
                    </a:lnTo>
                    <a:lnTo>
                      <a:pt x="497788" y="896018"/>
                    </a:lnTo>
                    <a:lnTo>
                      <a:pt x="597345" y="896018"/>
                    </a:lnTo>
                    <a:lnTo>
                      <a:pt x="597345" y="1792036"/>
                    </a:lnTo>
                    <a:lnTo>
                      <a:pt x="796460" y="1792036"/>
                    </a:lnTo>
                    <a:lnTo>
                      <a:pt x="796460" y="393252"/>
                    </a:lnTo>
                    <a:lnTo>
                      <a:pt x="900996" y="826328"/>
                    </a:lnTo>
                    <a:cubicBezTo>
                      <a:pt x="910951" y="866151"/>
                      <a:pt x="950774" y="900996"/>
                      <a:pt x="995575" y="900996"/>
                    </a:cubicBezTo>
                    <a:cubicBezTo>
                      <a:pt x="1050332" y="900996"/>
                      <a:pt x="1095133" y="856195"/>
                      <a:pt x="1095133" y="801438"/>
                    </a:cubicBezTo>
                    <a:cubicBezTo>
                      <a:pt x="1095133" y="791482"/>
                      <a:pt x="1090155" y="781527"/>
                      <a:pt x="1090155" y="7765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8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7BFF72-9E4F-C6B5-E2A4-74FCB5807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559319"/>
              <a:ext cx="2858246" cy="4933556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B811DC-9B08-924B-19F2-3DD8C65F4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007" y="1971169"/>
              <a:ext cx="1914792" cy="2017025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A03F97-CDD6-AEE7-9D67-36217F5B5F71}"/>
                </a:ext>
              </a:extLst>
            </p:cNvPr>
            <p:cNvCxnSpPr>
              <a:cxnSpLocks/>
            </p:cNvCxnSpPr>
            <p:nvPr/>
          </p:nvCxnSpPr>
          <p:spPr>
            <a:xfrm>
              <a:off x="3992007" y="3959619"/>
              <a:ext cx="1914792" cy="2338933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3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25B9-AE87-FB19-3551-7EFB2751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AA1CC-EBD0-7E43-573B-6B68095AE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1496-93CF-0692-D4FB-40E55762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6</a:t>
            </a:fld>
            <a:endParaRPr lang="en-CA"/>
          </a:p>
        </p:txBody>
      </p:sp>
      <p:pic>
        <p:nvPicPr>
          <p:cNvPr id="10" name="Picture 9" descr="A fish in water and a magnet&#10;&#10;Description automatically generated">
            <a:extLst>
              <a:ext uri="{FF2B5EF4-FFF2-40B4-BE49-F238E27FC236}">
                <a16:creationId xmlns:a16="http://schemas.microsoft.com/office/drawing/2014/main" id="{FDD27893-43FB-CFAB-7575-2FE5D734F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569870" y="228593"/>
            <a:ext cx="4572009" cy="6400813"/>
          </a:xfrm>
          <a:prstGeom prst="rect">
            <a:avLst/>
          </a:prstGeom>
        </p:spPr>
      </p:pic>
      <p:pic>
        <p:nvPicPr>
          <p:cNvPr id="34" name="Picture 33" descr="A fish in a tank with a magnet and a fishing line&#10;&#10;Description automatically generated">
            <a:extLst>
              <a:ext uri="{FF2B5EF4-FFF2-40B4-BE49-F238E27FC236}">
                <a16:creationId xmlns:a16="http://schemas.microsoft.com/office/drawing/2014/main" id="{27F77BAA-A17E-F4CB-C3DD-713B09D37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8931"/>
          <a:stretch/>
        </p:blipFill>
        <p:spPr>
          <a:xfrm>
            <a:off x="392747" y="228593"/>
            <a:ext cx="4669642" cy="64008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74DC4-0A8C-B6FF-2846-434A964304F3}"/>
              </a:ext>
            </a:extLst>
          </p:cNvPr>
          <p:cNvSpPr/>
          <p:nvPr/>
        </p:nvSpPr>
        <p:spPr>
          <a:xfrm>
            <a:off x="2765817" y="4071938"/>
            <a:ext cx="1263258" cy="807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B0C029-5270-F428-1DDE-4EF75F932D47}"/>
              </a:ext>
            </a:extLst>
          </p:cNvPr>
          <p:cNvSpPr/>
          <p:nvPr/>
        </p:nvSpPr>
        <p:spPr>
          <a:xfrm>
            <a:off x="7681902" y="3946980"/>
            <a:ext cx="1263258" cy="807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A3675-833E-890A-9052-D2A105299DB4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029075" y="4350602"/>
            <a:ext cx="3652827" cy="1249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9C825A-A1D9-682F-E6D5-F358BEC394EC}"/>
              </a:ext>
            </a:extLst>
          </p:cNvPr>
          <p:cNvSpPr txBox="1"/>
          <p:nvPr/>
        </p:nvSpPr>
        <p:spPr>
          <a:xfrm>
            <a:off x="4692571" y="4554140"/>
            <a:ext cx="2905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(2) Molecular fishhooks anneal (</a:t>
            </a:r>
            <a:r>
              <a:rPr lang="en-CA" sz="2000" b="1" dirty="0">
                <a:solidFill>
                  <a:srgbClr val="FF0000"/>
                </a:solidFill>
              </a:rPr>
              <a:t>hook</a:t>
            </a:r>
            <a:r>
              <a:rPr lang="en-CA" sz="2000" b="1" dirty="0"/>
              <a:t>) to target nucleotides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B22728-168A-B86F-8EEA-BE91E099D10F}"/>
              </a:ext>
            </a:extLst>
          </p:cNvPr>
          <p:cNvSpPr txBox="1"/>
          <p:nvPr/>
        </p:nvSpPr>
        <p:spPr>
          <a:xfrm>
            <a:off x="9686925" y="2094447"/>
            <a:ext cx="24288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(1) Biotinylated hybridization probes (</a:t>
            </a:r>
            <a:r>
              <a:rPr lang="en-CA" sz="2000" b="1" dirty="0">
                <a:solidFill>
                  <a:srgbClr val="FF0000"/>
                </a:solidFill>
              </a:rPr>
              <a:t>molecular fish hooks</a:t>
            </a:r>
            <a:r>
              <a:rPr lang="en-CA" sz="2000" b="1" dirty="0"/>
              <a:t>) added to a sample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A1D0430-7C86-42BC-00B1-F7B72A0BB90F}"/>
              </a:ext>
            </a:extLst>
          </p:cNvPr>
          <p:cNvSpPr/>
          <p:nvPr/>
        </p:nvSpPr>
        <p:spPr>
          <a:xfrm>
            <a:off x="7054746" y="677862"/>
            <a:ext cx="2267847" cy="1508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9EC5F2-6708-4B33-CC37-ADF4198F7C6E}"/>
              </a:ext>
            </a:extLst>
          </p:cNvPr>
          <p:cNvSpPr txBox="1"/>
          <p:nvPr/>
        </p:nvSpPr>
        <p:spPr>
          <a:xfrm>
            <a:off x="4116285" y="862549"/>
            <a:ext cx="2793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(3) Streptavidin -coated magnetic bead can </a:t>
            </a:r>
            <a:r>
              <a:rPr lang="en-CA" sz="2000" b="1" dirty="0">
                <a:solidFill>
                  <a:srgbClr val="FF0000"/>
                </a:solidFill>
              </a:rPr>
              <a:t>reel</a:t>
            </a:r>
            <a:r>
              <a:rPr lang="en-CA" sz="2000" b="1" dirty="0"/>
              <a:t> in captured nucleotides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714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28" grpId="0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F359-B5F5-792B-EB5C-94A744BB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Bait capture solves two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43B90-A63B-6F49-3B16-20DAB1EC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1933"/>
            <a:ext cx="10515600" cy="215503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200" dirty="0"/>
              <a:t>Reduced sequencing volume generally cuts sequencing costs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200" dirty="0"/>
              <a:t>Unlike with PCR primers, you don’t need nearly perfect similarity to your target</a:t>
            </a:r>
          </a:p>
          <a:p>
            <a:pPr marL="457200" indent="-457200">
              <a:buFont typeface="+mj-lt"/>
              <a:buAutoNum type="arabicPeriod"/>
            </a:pPr>
            <a:endParaRPr lang="en-CA" sz="24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CA" sz="2400" dirty="0">
                <a:solidFill>
                  <a:srgbClr val="FF0000"/>
                </a:solidFill>
              </a:rPr>
              <a:t>However, synthesis costs become the new barrier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2E6B9-5615-8757-50A4-782F2555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7</a:t>
            </a:fld>
            <a:endParaRPr lang="en-CA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806DCD48-99E8-8FCE-E2CE-40446D78B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59" b="56610"/>
          <a:stretch/>
        </p:blipFill>
        <p:spPr>
          <a:xfrm>
            <a:off x="720328" y="1495285"/>
            <a:ext cx="10965656" cy="25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97AF-7F82-F8F7-0A01-3A7450D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/>
              <a:t>Broad Viral Capture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9B02B-C1AA-8C38-DD29-37D4EB9ED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9615"/>
            <a:ext cx="5257800" cy="3331860"/>
          </a:xfrm>
        </p:spPr>
        <p:txBody>
          <a:bodyPr>
            <a:normAutofit/>
          </a:bodyPr>
          <a:lstStyle/>
          <a:p>
            <a:r>
              <a:rPr lang="en-CA" sz="2000" dirty="0"/>
              <a:t>3+ million virus genome sequences</a:t>
            </a:r>
          </a:p>
          <a:p>
            <a:r>
              <a:rPr lang="en-CA" sz="2000" dirty="0"/>
              <a:t>Repeating tiling </a:t>
            </a:r>
            <a:r>
              <a:rPr lang="en-CA" sz="2000" dirty="0">
                <a:sym typeface="Wingdings" panose="05000000000000000000" pitchFamily="2" charset="2"/>
              </a:rPr>
              <a:t> 85+ million putative baits</a:t>
            </a:r>
          </a:p>
          <a:p>
            <a:endParaRPr lang="en-CA" sz="2000" dirty="0">
              <a:sym typeface="Wingdings" panose="05000000000000000000" pitchFamily="2" charset="2"/>
            </a:endParaRPr>
          </a:p>
          <a:p>
            <a:r>
              <a:rPr lang="en-CA" sz="2000" dirty="0">
                <a:sym typeface="Wingdings" panose="05000000000000000000" pitchFamily="2" charset="2"/>
              </a:rPr>
              <a:t>Broad-target sets aim to capture more viruses with less</a:t>
            </a:r>
          </a:p>
          <a:p>
            <a:r>
              <a:rPr lang="en-CA" sz="2000" dirty="0">
                <a:sym typeface="Wingdings" panose="05000000000000000000" pitchFamily="2" charset="2"/>
              </a:rPr>
              <a:t>Focuses initially on respiratory viruses as not all have existing diagnostic tools</a:t>
            </a:r>
          </a:p>
          <a:p>
            <a:r>
              <a:rPr lang="en-CA" sz="2000" dirty="0"/>
              <a:t>Added logic follows known symptomology (rooted in clinical epidemiology)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F669E-F06F-A2D3-3958-3C5437FF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630A2-B49A-2FF4-A19A-6A750174B237}"/>
              </a:ext>
            </a:extLst>
          </p:cNvPr>
          <p:cNvSpPr txBox="1">
            <a:spLocks/>
          </p:cNvSpPr>
          <p:nvPr/>
        </p:nvSpPr>
        <p:spPr>
          <a:xfrm>
            <a:off x="6479559" y="5806631"/>
            <a:ext cx="5541279" cy="642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Targets 19 virus families known for respiratory (or respiratory-associated) infection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C7FC8C-AFB4-DA08-8935-6B5A316865CD}"/>
              </a:ext>
            </a:extLst>
          </p:cNvPr>
          <p:cNvGrpSpPr/>
          <p:nvPr/>
        </p:nvGrpSpPr>
        <p:grpSpPr>
          <a:xfrm>
            <a:off x="6328650" y="803107"/>
            <a:ext cx="5541280" cy="4843784"/>
            <a:chOff x="6338457" y="1870334"/>
            <a:chExt cx="5541280" cy="4843784"/>
          </a:xfrm>
        </p:grpSpPr>
        <p:pic>
          <p:nvPicPr>
            <p:cNvPr id="7" name="Picture 6" descr="Chart, pie chart&#10;&#10;Description automatically generated">
              <a:extLst>
                <a:ext uri="{FF2B5EF4-FFF2-40B4-BE49-F238E27FC236}">
                  <a16:creationId xmlns:a16="http://schemas.microsoft.com/office/drawing/2014/main" id="{C5BA0531-7191-11DA-1482-FF01B2CCF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 t="7624" r="4319" b="10509"/>
            <a:stretch/>
          </p:blipFill>
          <p:spPr bwMode="auto">
            <a:xfrm>
              <a:off x="6338457" y="2445330"/>
              <a:ext cx="5541280" cy="38636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EED253-A0D8-49CD-F7D9-BB9E4CD909E1}"/>
                </a:ext>
              </a:extLst>
            </p:cNvPr>
            <p:cNvSpPr txBox="1"/>
            <p:nvPr/>
          </p:nvSpPr>
          <p:spPr>
            <a:xfrm>
              <a:off x="6849047" y="1870334"/>
              <a:ext cx="4821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/>
                <a:t>Human Respiratory Whole Genome </a:t>
              </a:r>
              <a:br>
                <a:rPr lang="en-CA" b="1" dirty="0"/>
              </a:br>
              <a:r>
                <a:rPr lang="en-CA" b="1" dirty="0"/>
                <a:t>Capture Set: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3CA00A-86DE-9C1C-1109-4A345E838C25}"/>
                </a:ext>
              </a:extLst>
            </p:cNvPr>
            <p:cNvSpPr txBox="1"/>
            <p:nvPr/>
          </p:nvSpPr>
          <p:spPr>
            <a:xfrm>
              <a:off x="7992350" y="6252453"/>
              <a:ext cx="2848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/>
                <a:t>N = 96,166 baits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613AE98-83C7-530B-B04F-AE47863D9C38}"/>
              </a:ext>
            </a:extLst>
          </p:cNvPr>
          <p:cNvSpPr/>
          <p:nvPr/>
        </p:nvSpPr>
        <p:spPr>
          <a:xfrm>
            <a:off x="722316" y="1712035"/>
            <a:ext cx="5298976" cy="11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E6D73-AA6A-D78D-3EBF-406A59AE57CB}"/>
              </a:ext>
            </a:extLst>
          </p:cNvPr>
          <p:cNvSpPr/>
          <p:nvPr/>
        </p:nvSpPr>
        <p:spPr>
          <a:xfrm>
            <a:off x="722314" y="1924681"/>
            <a:ext cx="1647055" cy="10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502816-5367-C915-CE21-5B97BBD3DF45}"/>
              </a:ext>
            </a:extLst>
          </p:cNvPr>
          <p:cNvSpPr/>
          <p:nvPr/>
        </p:nvSpPr>
        <p:spPr>
          <a:xfrm>
            <a:off x="1545840" y="2074852"/>
            <a:ext cx="1647055" cy="10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B535D6-3DD2-6EFD-5950-80E1C33E52C7}"/>
              </a:ext>
            </a:extLst>
          </p:cNvPr>
          <p:cNvSpPr/>
          <p:nvPr/>
        </p:nvSpPr>
        <p:spPr>
          <a:xfrm>
            <a:off x="2395464" y="2233107"/>
            <a:ext cx="1647055" cy="10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7D8AE-4A87-2227-2756-2727698432CC}"/>
              </a:ext>
            </a:extLst>
          </p:cNvPr>
          <p:cNvSpPr/>
          <p:nvPr/>
        </p:nvSpPr>
        <p:spPr>
          <a:xfrm>
            <a:off x="3218991" y="2387583"/>
            <a:ext cx="1647055" cy="10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D4CDE-8D5C-0813-80B5-FD7E449D3FD8}"/>
              </a:ext>
            </a:extLst>
          </p:cNvPr>
          <p:cNvSpPr/>
          <p:nvPr/>
        </p:nvSpPr>
        <p:spPr>
          <a:xfrm>
            <a:off x="4016422" y="2542060"/>
            <a:ext cx="1647055" cy="10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0A4981C-6B1C-9351-C62D-C6775B757381}"/>
              </a:ext>
            </a:extLst>
          </p:cNvPr>
          <p:cNvSpPr/>
          <p:nvPr/>
        </p:nvSpPr>
        <p:spPr>
          <a:xfrm rot="5400000">
            <a:off x="4745992" y="1982973"/>
            <a:ext cx="187912" cy="1647055"/>
          </a:xfrm>
          <a:prstGeom prst="rightBrace">
            <a:avLst>
              <a:gd name="adj1" fmla="val 8332"/>
              <a:gd name="adj2" fmla="val 50000"/>
            </a:avLst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B76462-538C-80CB-F52F-66D1731A5E29}"/>
              </a:ext>
            </a:extLst>
          </p:cNvPr>
          <p:cNvSpPr txBox="1"/>
          <p:nvPr/>
        </p:nvSpPr>
        <p:spPr>
          <a:xfrm>
            <a:off x="4391484" y="2855667"/>
            <a:ext cx="89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Length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C5540A8-DA70-BF82-9D42-2B9B76913CB6}"/>
              </a:ext>
            </a:extLst>
          </p:cNvPr>
          <p:cNvSpPr/>
          <p:nvPr/>
        </p:nvSpPr>
        <p:spPr>
          <a:xfrm rot="5400000">
            <a:off x="1036678" y="1913795"/>
            <a:ext cx="194797" cy="823526"/>
          </a:xfrm>
          <a:prstGeom prst="righ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355D64-DA08-B44D-166E-7C8893B9FEA3}"/>
              </a:ext>
            </a:extLst>
          </p:cNvPr>
          <p:cNvSpPr txBox="1"/>
          <p:nvPr/>
        </p:nvSpPr>
        <p:spPr>
          <a:xfrm>
            <a:off x="685612" y="2422954"/>
            <a:ext cx="89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Offset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595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5249-39BC-D328-FE64-9A437B2E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0550-6777-8324-E9F2-FD00BCC7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51D8A-5551-1CEF-42BA-1FE1CD5E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323D-5A95-4FD6-BC20-DE6E8BEF9DF2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BA9C7-E1CF-688D-4B25-1D14F3BCC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755"/>
            <a:ext cx="11183122" cy="6184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4DE0A0-FA2C-5852-8CDE-F082AC893AE3}"/>
              </a:ext>
            </a:extLst>
          </p:cNvPr>
          <p:cNvSpPr txBox="1"/>
          <p:nvPr/>
        </p:nvSpPr>
        <p:spPr>
          <a:xfrm>
            <a:off x="7013554" y="4611035"/>
            <a:ext cx="3879056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January 10, 2020:</a:t>
            </a:r>
          </a:p>
          <a:p>
            <a:pPr algn="ctr"/>
            <a:r>
              <a:rPr lang="en-CA" sz="2000" dirty="0"/>
              <a:t>The first sequence associated with the novel coronavirus first reported out of Wuhan, China was publicly released on Virological.org </a:t>
            </a:r>
            <a:r>
              <a:rPr lang="en-CA" sz="2000" dirty="0">
                <a:sym typeface="Wingdings" panose="05000000000000000000" pitchFamily="2" charset="2"/>
              </a:rPr>
              <a:t> GenBank</a:t>
            </a:r>
            <a:endParaRPr lang="en-CA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415D0-49AF-D88D-0831-AA227BF0114A}"/>
              </a:ext>
            </a:extLst>
          </p:cNvPr>
          <p:cNvSpPr txBox="1"/>
          <p:nvPr/>
        </p:nvSpPr>
        <p:spPr>
          <a:xfrm>
            <a:off x="83938" y="6598364"/>
            <a:ext cx="753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https://virological.org/t/novel-2019-coronavirus-genome/319</a:t>
            </a:r>
          </a:p>
        </p:txBody>
      </p:sp>
    </p:spTree>
    <p:extLst>
      <p:ext uri="{BB962C8B-B14F-4D97-AF65-F5344CB8AC3E}">
        <p14:creationId xmlns:p14="http://schemas.microsoft.com/office/powerpoint/2010/main" val="29486566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8|17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2|15.1|4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19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2.8|8.2|17|11.5|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9901</TotalTime>
  <Words>726</Words>
  <Application>Microsoft Office PowerPoint</Application>
  <PresentationFormat>Widescreen</PresentationFormat>
  <Paragraphs>163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Wingdings</vt:lpstr>
      <vt:lpstr>Office Theme</vt:lpstr>
      <vt:lpstr>Pandemonium at a Viral Fishing Expedition</vt:lpstr>
      <vt:lpstr>Me</vt:lpstr>
      <vt:lpstr>Me</vt:lpstr>
      <vt:lpstr>Me</vt:lpstr>
      <vt:lpstr>“We want to be able to find and capture every single virus on the planet!”</vt:lpstr>
      <vt:lpstr>PowerPoint Presentation</vt:lpstr>
      <vt:lpstr>Bait capture solves two problems…</vt:lpstr>
      <vt:lpstr>Broad Viral Capture</vt:lpstr>
      <vt:lpstr>PowerPoint Presentation</vt:lpstr>
      <vt:lpstr>PowerPoint Presentation</vt:lpstr>
      <vt:lpstr>SARS-CoV-2 Bait Capture</vt:lpstr>
      <vt:lpstr>PowerPoint Presentation</vt:lpstr>
      <vt:lpstr>`</vt:lpstr>
      <vt:lpstr>PowerPoint Presentation</vt:lpstr>
      <vt:lpstr>SIGNAL: SARS-CoV-2 Illumina GeNome Assembly Line</vt:lpstr>
      <vt:lpstr>Workflow managers coordinate large amounts of data</vt:lpstr>
      <vt:lpstr>Just how much work did we do… (2021)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Jalees Nasir</dc:creator>
  <cp:lastModifiedBy>Jalees Nasir</cp:lastModifiedBy>
  <cp:revision>2</cp:revision>
  <dcterms:created xsi:type="dcterms:W3CDTF">2024-09-30T22:29:57Z</dcterms:created>
  <dcterms:modified xsi:type="dcterms:W3CDTF">2024-10-08T19:44:05Z</dcterms:modified>
</cp:coreProperties>
</file>